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8" r:id="rId5"/>
    <p:sldMasterId id="2147483921" r:id="rId6"/>
    <p:sldMasterId id="2147483985" r:id="rId7"/>
  </p:sldMasterIdLst>
  <p:notesMasterIdLst>
    <p:notesMasterId r:id="rId30"/>
  </p:notesMasterIdLst>
  <p:handoutMasterIdLst>
    <p:handoutMasterId r:id="rId31"/>
  </p:handoutMasterIdLst>
  <p:sldIdLst>
    <p:sldId id="2145705975" r:id="rId8"/>
    <p:sldId id="2145706079" r:id="rId9"/>
    <p:sldId id="2145706056" r:id="rId10"/>
    <p:sldId id="2145706111" r:id="rId11"/>
    <p:sldId id="2145706096" r:id="rId12"/>
    <p:sldId id="2145706108" r:id="rId13"/>
    <p:sldId id="2145706112" r:id="rId14"/>
    <p:sldId id="2145706109" r:id="rId15"/>
    <p:sldId id="2145706113" r:id="rId16"/>
    <p:sldId id="2145706099" r:id="rId17"/>
    <p:sldId id="2145706098" r:id="rId18"/>
    <p:sldId id="2145706101" r:id="rId19"/>
    <p:sldId id="2145706095" r:id="rId20"/>
    <p:sldId id="2145706094" r:id="rId21"/>
    <p:sldId id="2145706104" r:id="rId22"/>
    <p:sldId id="2145706105" r:id="rId23"/>
    <p:sldId id="2147375512" r:id="rId24"/>
    <p:sldId id="8321" r:id="rId25"/>
    <p:sldId id="2145706052" r:id="rId26"/>
    <p:sldId id="2145706093" r:id="rId27"/>
    <p:sldId id="256" r:id="rId28"/>
    <p:sldId id="2145706076" r:id="rId29"/>
  </p:sldIdLst>
  <p:sldSz cx="12190413" cy="6859588"/>
  <p:notesSz cx="6985000" cy="9283700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5">
          <p15:clr>
            <a:srgbClr val="A4A3A4"/>
          </p15:clr>
        </p15:guide>
        <p15:guide id="2" orient="horz" pos="4013">
          <p15:clr>
            <a:srgbClr val="A4A3A4"/>
          </p15:clr>
        </p15:guide>
        <p15:guide id="3" orient="horz" pos="484">
          <p15:clr>
            <a:srgbClr val="A4A3A4"/>
          </p15:clr>
        </p15:guide>
        <p15:guide id="4" orient="horz" pos="802">
          <p15:clr>
            <a:srgbClr val="A4A3A4"/>
          </p15:clr>
        </p15:guide>
        <p15:guide id="5" orient="horz" pos="1608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165">
          <p15:clr>
            <a:srgbClr val="A4A3A4"/>
          </p15:clr>
        </p15:guide>
        <p15:guide id="8" orient="horz" pos="4170">
          <p15:clr>
            <a:srgbClr val="A4A3A4"/>
          </p15:clr>
        </p15:guide>
        <p15:guide id="9" orient="horz" pos="2886">
          <p15:clr>
            <a:srgbClr val="A4A3A4"/>
          </p15:clr>
        </p15:guide>
        <p15:guide id="10" orient="horz" pos="964">
          <p15:clr>
            <a:srgbClr val="A4A3A4"/>
          </p15:clr>
        </p15:guide>
        <p15:guide id="11" orient="horz" pos="3053">
          <p15:clr>
            <a:srgbClr val="A4A3A4"/>
          </p15:clr>
        </p15:guide>
        <p15:guide id="12" orient="horz" pos="1131">
          <p15:clr>
            <a:srgbClr val="A4A3A4"/>
          </p15:clr>
        </p15:guide>
        <p15:guide id="13" orient="horz" pos="2723">
          <p15:clr>
            <a:srgbClr val="A4A3A4"/>
          </p15:clr>
        </p15:guide>
        <p15:guide id="14" orient="horz" pos="1280">
          <p15:clr>
            <a:srgbClr val="A4A3A4"/>
          </p15:clr>
        </p15:guide>
        <p15:guide id="15" orient="horz" pos="3850">
          <p15:clr>
            <a:srgbClr val="A4A3A4"/>
          </p15:clr>
        </p15:guide>
        <p15:guide id="16" orient="horz" pos="3685">
          <p15:clr>
            <a:srgbClr val="A4A3A4"/>
          </p15:clr>
        </p15:guide>
        <p15:guide id="17" orient="horz" pos="3530">
          <p15:clr>
            <a:srgbClr val="A4A3A4"/>
          </p15:clr>
        </p15:guide>
        <p15:guide id="18" orient="horz" pos="3370">
          <p15:clr>
            <a:srgbClr val="A4A3A4"/>
          </p15:clr>
        </p15:guide>
        <p15:guide id="19" orient="horz" pos="3206">
          <p15:clr>
            <a:srgbClr val="A4A3A4"/>
          </p15:clr>
        </p15:guide>
        <p15:guide id="20" orient="horz" pos="2570">
          <p15:clr>
            <a:srgbClr val="A4A3A4"/>
          </p15:clr>
        </p15:guide>
        <p15:guide id="21" orient="horz" pos="2407">
          <p15:clr>
            <a:srgbClr val="A4A3A4"/>
          </p15:clr>
        </p15:guide>
        <p15:guide id="22" orient="horz" pos="1924">
          <p15:clr>
            <a:srgbClr val="A4A3A4"/>
          </p15:clr>
        </p15:guide>
        <p15:guide id="23" orient="horz" pos="1767">
          <p15:clr>
            <a:srgbClr val="A4A3A4"/>
          </p15:clr>
        </p15:guide>
        <p15:guide id="24" orient="horz" pos="1447">
          <p15:clr>
            <a:srgbClr val="A4A3A4"/>
          </p15:clr>
        </p15:guide>
        <p15:guide id="25" orient="horz" pos="649">
          <p15:clr>
            <a:srgbClr val="A4A3A4"/>
          </p15:clr>
        </p15:guide>
        <p15:guide id="26" orient="horz" pos="2084">
          <p15:clr>
            <a:srgbClr val="A4A3A4"/>
          </p15:clr>
        </p15:guide>
        <p15:guide id="27" orient="horz" pos="2243">
          <p15:clr>
            <a:srgbClr val="A4A3A4"/>
          </p15:clr>
        </p15:guide>
        <p15:guide id="28" pos="3840">
          <p15:clr>
            <a:srgbClr val="A4A3A4"/>
          </p15:clr>
        </p15:guide>
        <p15:guide id="29" pos="320">
          <p15:clr>
            <a:srgbClr val="A4A3A4"/>
          </p15:clr>
        </p15:guide>
        <p15:guide id="30" pos="7367">
          <p15:clr>
            <a:srgbClr val="A4A3A4"/>
          </p15:clr>
        </p15:guide>
        <p15:guide id="31" pos="7043">
          <p15:clr>
            <a:srgbClr val="A4A3A4"/>
          </p15:clr>
        </p15:guide>
        <p15:guide id="32" pos="6562">
          <p15:clr>
            <a:srgbClr val="A4A3A4"/>
          </p15:clr>
        </p15:guide>
        <p15:guide id="33">
          <p15:clr>
            <a:srgbClr val="A4A3A4"/>
          </p15:clr>
        </p15:guide>
        <p15:guide id="34" pos="6083">
          <p15:clr>
            <a:srgbClr val="A4A3A4"/>
          </p15:clr>
        </p15:guide>
        <p15:guide id="35" pos="167">
          <p15:clr>
            <a:srgbClr val="A4A3A4"/>
          </p15:clr>
        </p15:guide>
        <p15:guide id="36" pos="7520">
          <p15:clr>
            <a:srgbClr val="A4A3A4"/>
          </p15:clr>
        </p15:guide>
        <p15:guide id="37" pos="2568">
          <p15:clr>
            <a:srgbClr val="A4A3A4"/>
          </p15:clr>
        </p15:guide>
        <p15:guide id="38" pos="2406">
          <p15:clr>
            <a:srgbClr val="A4A3A4"/>
          </p15:clr>
        </p15:guide>
        <p15:guide id="39" pos="2717">
          <p15:clr>
            <a:srgbClr val="A4A3A4"/>
          </p15:clr>
        </p15:guide>
        <p15:guide id="40" pos="2884">
          <p15:clr>
            <a:srgbClr val="A4A3A4"/>
          </p15:clr>
        </p15:guide>
        <p15:guide id="41" pos="3050">
          <p15:clr>
            <a:srgbClr val="A4A3A4"/>
          </p15:clr>
        </p15:guide>
        <p15:guide id="42" pos="3204">
          <p15:clr>
            <a:srgbClr val="A4A3A4"/>
          </p15:clr>
        </p15:guide>
        <p15:guide id="43" pos="3361">
          <p15:clr>
            <a:srgbClr val="A4A3A4"/>
          </p15:clr>
        </p15:guide>
        <p15:guide id="44" pos="3528">
          <p15:clr>
            <a:srgbClr val="A4A3A4"/>
          </p15:clr>
        </p15:guide>
        <p15:guide id="45" pos="4005">
          <p15:clr>
            <a:srgbClr val="A4A3A4"/>
          </p15:clr>
        </p15:guide>
        <p15:guide id="46" pos="4159">
          <p15:clr>
            <a:srgbClr val="A4A3A4"/>
          </p15:clr>
        </p15:guide>
        <p15:guide id="47" pos="4321">
          <p15:clr>
            <a:srgbClr val="A4A3A4"/>
          </p15:clr>
        </p15:guide>
        <p15:guide id="48" pos="4483">
          <p15:clr>
            <a:srgbClr val="A4A3A4"/>
          </p15:clr>
        </p15:guide>
        <p15:guide id="49" pos="5601">
          <p15:clr>
            <a:srgbClr val="A4A3A4"/>
          </p15:clr>
        </p15:guide>
        <p15:guide id="50" pos="5763">
          <p15:clr>
            <a:srgbClr val="A4A3A4"/>
          </p15:clr>
        </p15:guide>
        <p15:guide id="51" pos="5926">
          <p15:clr>
            <a:srgbClr val="A4A3A4"/>
          </p15:clr>
        </p15:guide>
        <p15:guide id="52" pos="6246">
          <p15:clr>
            <a:srgbClr val="A4A3A4"/>
          </p15:clr>
        </p15:guide>
        <p15:guide id="53" pos="6406">
          <p15:clr>
            <a:srgbClr val="A4A3A4"/>
          </p15:clr>
        </p15:guide>
        <p15:guide id="54" pos="7203">
          <p15:clr>
            <a:srgbClr val="A4A3A4"/>
          </p15:clr>
        </p15:guide>
        <p15:guide id="55" pos="6718">
          <p15:clr>
            <a:srgbClr val="A4A3A4"/>
          </p15:clr>
        </p15:guide>
        <p15:guide id="56" pos="6884">
          <p15:clr>
            <a:srgbClr val="A4A3A4"/>
          </p15:clr>
        </p15:guide>
        <p15:guide id="57" pos="5447">
          <p15:clr>
            <a:srgbClr val="A4A3A4"/>
          </p15:clr>
        </p15:guide>
        <p15:guide id="58" pos="5282">
          <p15:clr>
            <a:srgbClr val="A4A3A4"/>
          </p15:clr>
        </p15:guide>
        <p15:guide id="59" pos="5119">
          <p15:clr>
            <a:srgbClr val="A4A3A4"/>
          </p15:clr>
        </p15:guide>
        <p15:guide id="60" pos="4961">
          <p15:clr>
            <a:srgbClr val="A4A3A4"/>
          </p15:clr>
        </p15:guide>
        <p15:guide id="61" pos="4803">
          <p15:clr>
            <a:srgbClr val="A4A3A4"/>
          </p15:clr>
        </p15:guide>
        <p15:guide id="62" pos="4637">
          <p15:clr>
            <a:srgbClr val="A4A3A4"/>
          </p15:clr>
        </p15:guide>
        <p15:guide id="63" pos="487">
          <p15:clr>
            <a:srgbClr val="A4A3A4"/>
          </p15:clr>
        </p15:guide>
        <p15:guide id="64" pos="644">
          <p15:clr>
            <a:srgbClr val="A4A3A4"/>
          </p15:clr>
        </p15:guide>
        <p15:guide id="65" pos="801">
          <p15:clr>
            <a:srgbClr val="A4A3A4"/>
          </p15:clr>
        </p15:guide>
        <p15:guide id="66" pos="967">
          <p15:clr>
            <a:srgbClr val="A4A3A4"/>
          </p15:clr>
        </p15:guide>
        <p15:guide id="67" pos="1120">
          <p15:clr>
            <a:srgbClr val="A4A3A4"/>
          </p15:clr>
        </p15:guide>
        <p15:guide id="68" pos="1281">
          <p15:clr>
            <a:srgbClr val="A4A3A4"/>
          </p15:clr>
        </p15:guide>
        <p15:guide id="69" pos="1442">
          <p15:clr>
            <a:srgbClr val="A4A3A4"/>
          </p15:clr>
        </p15:guide>
        <p15:guide id="70" pos="1609">
          <p15:clr>
            <a:srgbClr val="A4A3A4"/>
          </p15:clr>
        </p15:guide>
        <p15:guide id="71" pos="1762">
          <p15:clr>
            <a:srgbClr val="A4A3A4"/>
          </p15:clr>
        </p15:guide>
        <p15:guide id="72" pos="1924">
          <p15:clr>
            <a:srgbClr val="A4A3A4"/>
          </p15:clr>
        </p15:guide>
        <p15:guide id="73" pos="2085">
          <p15:clr>
            <a:srgbClr val="A4A3A4"/>
          </p15:clr>
        </p15:guide>
        <p15:guide id="74" pos="2244">
          <p15:clr>
            <a:srgbClr val="A4A3A4"/>
          </p15:clr>
        </p15:guide>
        <p15:guide id="75" pos="3682">
          <p15:clr>
            <a:srgbClr val="A4A3A4"/>
          </p15:clr>
        </p15:guide>
        <p15:guide id="76" orient="horz" pos="970">
          <p15:clr>
            <a:srgbClr val="A4A3A4"/>
          </p15:clr>
        </p15:guide>
        <p15:guide id="77" pos="7678">
          <p15:clr>
            <a:srgbClr val="A4A3A4"/>
          </p15:clr>
        </p15:guide>
        <p15:guide id="78" orient="horz" pos="796">
          <p15:clr>
            <a:srgbClr val="A4A3A4"/>
          </p15:clr>
        </p15:guide>
        <p15:guide id="79" orient="horz" pos="4320">
          <p15:clr>
            <a:srgbClr val="A4A3A4"/>
          </p15:clr>
        </p15:guide>
        <p15:guide id="80" orient="horz" pos="804">
          <p15:clr>
            <a:srgbClr val="A4A3A4"/>
          </p15:clr>
        </p15:guide>
        <p15:guide id="81" pos="7365">
          <p15:clr>
            <a:srgbClr val="A4A3A4"/>
          </p15:clr>
        </p15:guide>
        <p15:guide id="82" pos="5598">
          <p15:clr>
            <a:srgbClr val="A4A3A4"/>
          </p15:clr>
        </p15:guide>
        <p15:guide id="83" pos="2084">
          <p15:clr>
            <a:srgbClr val="A4A3A4"/>
          </p15:clr>
        </p15:guide>
        <p15:guide id="84" pos="3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 userDrawn="1">
          <p15:clr>
            <a:srgbClr val="A4A3A4"/>
          </p15:clr>
        </p15:guide>
        <p15:guide id="2" pos="220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9A"/>
    <a:srgbClr val="BC7C6F"/>
    <a:srgbClr val="FF7825"/>
    <a:srgbClr val="AFFFAF"/>
    <a:srgbClr val="96EA6C"/>
    <a:srgbClr val="F1DA87"/>
    <a:srgbClr val="FFF9F3"/>
    <a:srgbClr val="F7C9B9"/>
    <a:srgbClr val="F0E3E0"/>
    <a:srgbClr val="B1DA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71" autoAdjust="0"/>
    <p:restoredTop sz="91024" autoAdjust="0"/>
  </p:normalViewPr>
  <p:slideViewPr>
    <p:cSldViewPr snapToGrid="0">
      <p:cViewPr varScale="1">
        <p:scale>
          <a:sx n="93" d="100"/>
          <a:sy n="93" d="100"/>
        </p:scale>
        <p:origin x="114" y="252"/>
      </p:cViewPr>
      <p:guideLst>
        <p:guide orient="horz" pos="325"/>
        <p:guide orient="horz" pos="4013"/>
        <p:guide orient="horz" pos="484"/>
        <p:guide orient="horz" pos="802"/>
        <p:guide orient="horz" pos="1608"/>
        <p:guide orient="horz"/>
        <p:guide orient="horz" pos="165"/>
        <p:guide orient="horz" pos="4170"/>
        <p:guide orient="horz" pos="2886"/>
        <p:guide orient="horz" pos="964"/>
        <p:guide orient="horz" pos="3053"/>
        <p:guide orient="horz" pos="1131"/>
        <p:guide orient="horz" pos="2723"/>
        <p:guide orient="horz" pos="1280"/>
        <p:guide orient="horz" pos="3850"/>
        <p:guide orient="horz" pos="3685"/>
        <p:guide orient="horz" pos="3530"/>
        <p:guide orient="horz" pos="3370"/>
        <p:guide orient="horz" pos="3206"/>
        <p:guide orient="horz" pos="2570"/>
        <p:guide orient="horz" pos="2407"/>
        <p:guide orient="horz" pos="1924"/>
        <p:guide orient="horz" pos="1767"/>
        <p:guide orient="horz" pos="1447"/>
        <p:guide orient="horz" pos="649"/>
        <p:guide orient="horz" pos="2084"/>
        <p:guide orient="horz" pos="2243"/>
        <p:guide pos="3840"/>
        <p:guide pos="320"/>
        <p:guide pos="7367"/>
        <p:guide pos="7043"/>
        <p:guide pos="6562"/>
        <p:guide/>
        <p:guide pos="6083"/>
        <p:guide pos="167"/>
        <p:guide pos="7520"/>
        <p:guide pos="2568"/>
        <p:guide pos="2406"/>
        <p:guide pos="2717"/>
        <p:guide pos="2884"/>
        <p:guide pos="3050"/>
        <p:guide pos="3204"/>
        <p:guide pos="3361"/>
        <p:guide pos="3528"/>
        <p:guide pos="4005"/>
        <p:guide pos="4159"/>
        <p:guide pos="4321"/>
        <p:guide pos="4483"/>
        <p:guide pos="5601"/>
        <p:guide pos="5763"/>
        <p:guide pos="5926"/>
        <p:guide pos="6246"/>
        <p:guide pos="6406"/>
        <p:guide pos="7203"/>
        <p:guide pos="6718"/>
        <p:guide pos="6884"/>
        <p:guide pos="5447"/>
        <p:guide pos="5282"/>
        <p:guide pos="5119"/>
        <p:guide pos="4961"/>
        <p:guide pos="4803"/>
        <p:guide pos="4637"/>
        <p:guide pos="487"/>
        <p:guide pos="644"/>
        <p:guide pos="801"/>
        <p:guide pos="967"/>
        <p:guide pos="1120"/>
        <p:guide pos="1281"/>
        <p:guide pos="1442"/>
        <p:guide pos="1609"/>
        <p:guide pos="1762"/>
        <p:guide pos="1924"/>
        <p:guide pos="2085"/>
        <p:guide pos="2244"/>
        <p:guide pos="3682"/>
        <p:guide orient="horz" pos="970"/>
        <p:guide pos="7678"/>
        <p:guide orient="horz" pos="796"/>
        <p:guide orient="horz" pos="4320"/>
        <p:guide orient="horz" pos="804"/>
        <p:guide pos="7365"/>
        <p:guide pos="5598"/>
        <p:guide pos="2084"/>
        <p:guide pos="324"/>
      </p:guideLst>
    </p:cSldViewPr>
  </p:slideViewPr>
  <p:outlineViewPr>
    <p:cViewPr>
      <p:scale>
        <a:sx n="33" d="100"/>
        <a:sy n="33" d="100"/>
      </p:scale>
      <p:origin x="0" y="3324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-5010" y="-108"/>
      </p:cViewPr>
      <p:guideLst>
        <p:guide orient="horz" pos="2924"/>
        <p:guide pos="22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956551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A64D9B6F-F621-4A62-84F4-5FFAE9A4C545}" type="datetimeFigureOut">
              <a:rPr lang="en-GB" smtClean="0"/>
              <a:t>17/09/2021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956551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446A6A2-50A7-4640-855D-8956E55ABA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066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956551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7D789E00-45B7-44B8-8E59-84DE0BD71A0D}" type="datetimeFigureOut">
              <a:rPr lang="de-DE" smtClean="0"/>
              <a:t>17.09.2021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98501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956551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577F3CE7-ED39-4DCA-B997-3091546AA5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432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2"/>
              </a:spcBef>
              <a:spcAft>
                <a:spcPts val="102"/>
              </a:spcAft>
            </a:pP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F3CE7-ED39-4DCA-B997-3091546AA5B2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90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oar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4846320" cy="4572000"/>
          </a:xfrm>
          <a:solidFill>
            <a:srgbClr val="007D8C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0" y="5843102"/>
            <a:ext cx="2034974" cy="508928"/>
          </a:xfrm>
          <a:prstGeom prst="rect">
            <a:avLst/>
          </a:prstGeom>
        </p:spPr>
      </p:pic>
      <p:sp>
        <p:nvSpPr>
          <p:cNvPr id="4" name="Tabellenplatzhalter 3"/>
          <p:cNvSpPr>
            <a:spLocks noGrp="1"/>
          </p:cNvSpPr>
          <p:nvPr>
            <p:ph type="tbl" sz="quarter" idx="14" hasCustomPrompt="1"/>
          </p:nvPr>
        </p:nvSpPr>
        <p:spPr>
          <a:xfrm>
            <a:off x="6094413" y="515938"/>
            <a:ext cx="5600700" cy="583565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de-AT" dirty="0"/>
              <a:t>Table</a:t>
            </a:r>
            <a:endParaRPr lang="en-GB" dirty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08000" y="2681453"/>
            <a:ext cx="4069756" cy="1528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Subtitle of the presentation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(optional)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Department / Author / </a:t>
            </a:r>
          </a:p>
          <a:p>
            <a:r>
              <a:rPr lang="en-GB" dirty="0">
                <a:solidFill>
                  <a:schemeClr val="bg1"/>
                </a:solidFill>
              </a:rPr>
              <a:t>Place / Date</a:t>
            </a:r>
          </a:p>
        </p:txBody>
      </p:sp>
      <p:sp>
        <p:nvSpPr>
          <p:cNvPr id="9" name="Titel 5"/>
          <p:cNvSpPr>
            <a:spLocks noGrp="1"/>
          </p:cNvSpPr>
          <p:nvPr>
            <p:ph type="title"/>
          </p:nvPr>
        </p:nvSpPr>
        <p:spPr>
          <a:xfrm>
            <a:off x="507934" y="765498"/>
            <a:ext cx="7367653" cy="76835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 dirty="0">
                <a:solidFill>
                  <a:schemeClr val="accent5"/>
                </a:solidFill>
              </a:rPr>
              <a:t>Title</a:t>
            </a:r>
            <a:br>
              <a:rPr lang="en-GB" dirty="0"/>
            </a:br>
            <a:r>
              <a:rPr lang="en-GB" sz="4000" dirty="0">
                <a:solidFill>
                  <a:srgbClr val="CFE9EE"/>
                </a:solidFill>
              </a:rPr>
              <a:t>Headline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507935" y="546100"/>
            <a:ext cx="81913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Allianz SE</a:t>
            </a:r>
          </a:p>
        </p:txBody>
      </p:sp>
    </p:spTree>
    <p:extLst>
      <p:ext uri="{BB962C8B-B14F-4D97-AF65-F5344CB8AC3E}">
        <p14:creationId xmlns:p14="http://schemas.microsoft.com/office/powerpoint/2010/main" val="316330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y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0" y="0"/>
            <a:ext cx="8650224" cy="768096"/>
          </a:xfrm>
          <a:solidFill>
            <a:srgbClr val="CFE9EE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638300"/>
            <a:ext cx="11187182" cy="4732226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4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050">
                <a:solidFill>
                  <a:schemeClr val="tx1"/>
                </a:solidFill>
              </a:defRPr>
            </a:lvl8pPr>
            <a:lvl9pPr>
              <a:defRPr sz="600"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>
                <a:solidFill>
                  <a:srgbClr val="007D8C"/>
                </a:solidFill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 b="1">
                <a:solidFill>
                  <a:srgbClr val="007D8C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pic>
        <p:nvPicPr>
          <p:cNvPr id="10" name="Picture 2" descr="K:\CDS\Creative Design Services\TEAM\Live Jobs\2019\10_October\409 CDS-Eline Ramatchandirane\Allianz connect\Logo_Data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17219" r="33052" b="23449"/>
          <a:stretch/>
        </p:blipFill>
        <p:spPr bwMode="auto">
          <a:xfrm>
            <a:off x="11654130" y="6108857"/>
            <a:ext cx="523613" cy="4872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 userDrawn="1"/>
        </p:nvSpPr>
        <p:spPr>
          <a:xfrm>
            <a:off x="11573717" y="6010276"/>
            <a:ext cx="684439" cy="684437"/>
          </a:xfrm>
          <a:prstGeom prst="ellipse">
            <a:avLst/>
          </a:prstGeom>
          <a:noFill/>
          <a:ln w="63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3" name="Oval 2"/>
          <p:cNvSpPr/>
          <p:nvPr userDrawn="1"/>
        </p:nvSpPr>
        <p:spPr>
          <a:xfrm>
            <a:off x="11416181" y="6505399"/>
            <a:ext cx="467480" cy="467479"/>
          </a:xfrm>
          <a:prstGeom prst="ellipse">
            <a:avLst/>
          </a:prstGeom>
          <a:solidFill>
            <a:srgbClr val="CFE9EE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15" name="Oval 14"/>
          <p:cNvSpPr/>
          <p:nvPr userDrawn="1"/>
        </p:nvSpPr>
        <p:spPr>
          <a:xfrm>
            <a:off x="11484831" y="6409645"/>
            <a:ext cx="158717" cy="158716"/>
          </a:xfrm>
          <a:prstGeom prst="ellipse">
            <a:avLst/>
          </a:prstGeom>
          <a:solidFill>
            <a:srgbClr val="007D8C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2883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1655064" cy="5843016"/>
          </a:xfrm>
          <a:solidFill>
            <a:srgbClr val="CFE9EE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10540" y="766800"/>
            <a:ext cx="3063240" cy="2034540"/>
          </a:xfrm>
        </p:spPr>
        <p:txBody>
          <a:bodyPr/>
          <a:lstStyle>
            <a:lvl1pPr>
              <a:defRPr lang="en-GB" sz="4400" b="1" kern="1200" cap="all" baseline="0" noProof="0" dirty="0" smtClean="0">
                <a:solidFill>
                  <a:srgbClr val="007D8C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pic>
        <p:nvPicPr>
          <p:cNvPr id="10" name="Picture 2" descr="K:\CDS\Creative Design Services\TEAM\Live Jobs\2019\10_October\409 CDS-Eline Ramatchandirane\Allianz connect\Logo_Data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17219" r="33052" b="23449"/>
          <a:stretch/>
        </p:blipFill>
        <p:spPr bwMode="auto">
          <a:xfrm>
            <a:off x="11654130" y="6108857"/>
            <a:ext cx="523613" cy="4872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 userDrawn="1"/>
        </p:nvSpPr>
        <p:spPr>
          <a:xfrm>
            <a:off x="11573717" y="6010276"/>
            <a:ext cx="684439" cy="684437"/>
          </a:xfrm>
          <a:prstGeom prst="ellipse">
            <a:avLst/>
          </a:prstGeom>
          <a:noFill/>
          <a:ln w="63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13" name="Oval 12"/>
          <p:cNvSpPr/>
          <p:nvPr userDrawn="1"/>
        </p:nvSpPr>
        <p:spPr>
          <a:xfrm>
            <a:off x="11416181" y="6505399"/>
            <a:ext cx="467480" cy="467479"/>
          </a:xfrm>
          <a:prstGeom prst="ellipse">
            <a:avLst/>
          </a:prstGeom>
          <a:solidFill>
            <a:srgbClr val="CFE9EE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14" name="Oval 13"/>
          <p:cNvSpPr/>
          <p:nvPr userDrawn="1"/>
        </p:nvSpPr>
        <p:spPr>
          <a:xfrm>
            <a:off x="11484831" y="6409645"/>
            <a:ext cx="158717" cy="158716"/>
          </a:xfrm>
          <a:prstGeom prst="ellipse">
            <a:avLst/>
          </a:prstGeom>
          <a:solidFill>
            <a:srgbClr val="007D8C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934386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507931" y="1530350"/>
            <a:ext cx="5515267" cy="4581526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08" name="Inhaltsplatzhalter 13" descr="Spalte links" title="Spalte links"/>
          <p:cNvSpPr>
            <a:spLocks noGrp="1"/>
          </p:cNvSpPr>
          <p:nvPr>
            <p:ph sz="quarter" idx="15" hasCustomPrompt="1"/>
          </p:nvPr>
        </p:nvSpPr>
        <p:spPr>
          <a:xfrm>
            <a:off x="6164579" y="1530350"/>
            <a:ext cx="5529075" cy="4581526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0" y="0"/>
            <a:ext cx="8650224" cy="768096"/>
          </a:xfrm>
          <a:solidFill>
            <a:srgbClr val="CFE9EE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>
                <a:solidFill>
                  <a:srgbClr val="007D8C"/>
                </a:solidFill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 b="1">
                <a:solidFill>
                  <a:srgbClr val="007D8C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pic>
        <p:nvPicPr>
          <p:cNvPr id="27" name="Picture 2" descr="K:\CDS\Creative Design Services\TEAM\Live Jobs\2019\10_October\409 CDS-Eline Ramatchandirane\Allianz connect\Logo_Data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17219" r="33052" b="23449"/>
          <a:stretch/>
        </p:blipFill>
        <p:spPr bwMode="auto">
          <a:xfrm>
            <a:off x="11654130" y="6108857"/>
            <a:ext cx="523613" cy="4872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 userDrawn="1"/>
        </p:nvSpPr>
        <p:spPr>
          <a:xfrm>
            <a:off x="11573717" y="6010276"/>
            <a:ext cx="684439" cy="684437"/>
          </a:xfrm>
          <a:prstGeom prst="ellipse">
            <a:avLst/>
          </a:prstGeom>
          <a:noFill/>
          <a:ln w="63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29" name="Oval 28"/>
          <p:cNvSpPr/>
          <p:nvPr userDrawn="1"/>
        </p:nvSpPr>
        <p:spPr>
          <a:xfrm>
            <a:off x="11416181" y="6505399"/>
            <a:ext cx="467480" cy="467479"/>
          </a:xfrm>
          <a:prstGeom prst="ellipse">
            <a:avLst/>
          </a:prstGeom>
          <a:solidFill>
            <a:srgbClr val="CFE9EE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30" name="Oval 29"/>
          <p:cNvSpPr/>
          <p:nvPr userDrawn="1"/>
        </p:nvSpPr>
        <p:spPr>
          <a:xfrm>
            <a:off x="11484831" y="6409645"/>
            <a:ext cx="158717" cy="158716"/>
          </a:xfrm>
          <a:prstGeom prst="ellipse">
            <a:avLst/>
          </a:prstGeom>
          <a:solidFill>
            <a:srgbClr val="007D8C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24574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a Headlin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0" y="2265277"/>
            <a:ext cx="5605272" cy="3584448"/>
          </a:xfrm>
          <a:solidFill>
            <a:srgbClr val="CFE9EE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07934" y="1030289"/>
            <a:ext cx="4333941" cy="2278062"/>
          </a:xfrm>
        </p:spPr>
        <p:txBody>
          <a:bodyPr anchor="b"/>
          <a:lstStyle>
            <a:lvl1pPr>
              <a:defRPr sz="4400">
                <a:solidFill>
                  <a:srgbClr val="007D8C"/>
                </a:solidFill>
              </a:defRPr>
            </a:lvl1pPr>
          </a:lstStyle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508000" y="3821113"/>
            <a:ext cx="4333875" cy="2549524"/>
          </a:xfrm>
        </p:spPr>
        <p:txBody>
          <a:bodyPr>
            <a:noAutofit/>
          </a:bodyPr>
          <a:lstStyle>
            <a:lvl1pPr>
              <a:defRPr>
                <a:solidFill>
                  <a:srgbClr val="007D8C"/>
                </a:solidFill>
              </a:defRPr>
            </a:lvl1pPr>
            <a:lvl2pPr>
              <a:defRPr>
                <a:solidFill>
                  <a:srgbClr val="007D8C"/>
                </a:solidFill>
              </a:defRPr>
            </a:lvl2pPr>
            <a:lvl3pPr>
              <a:defRPr>
                <a:solidFill>
                  <a:srgbClr val="007D8C"/>
                </a:solidFill>
              </a:defRPr>
            </a:lvl3pPr>
            <a:lvl4pPr>
              <a:buClr>
                <a:schemeClr val="bg1"/>
              </a:buClr>
              <a:defRPr>
                <a:solidFill>
                  <a:srgbClr val="007D8C"/>
                </a:solidFill>
              </a:defRPr>
            </a:lvl4pPr>
            <a:lvl5pPr>
              <a:defRPr>
                <a:solidFill>
                  <a:srgbClr val="007D8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1030288"/>
            <a:ext cx="5599113" cy="4819650"/>
          </a:xfr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01</a:t>
            </a:r>
          </a:p>
          <a:p>
            <a:pPr lvl="1"/>
            <a:r>
              <a:rPr lang="en-GB" dirty="0"/>
              <a:t>02</a:t>
            </a:r>
          </a:p>
          <a:p>
            <a:pPr lvl="2"/>
            <a:r>
              <a:rPr lang="en-GB" dirty="0"/>
              <a:t>03</a:t>
            </a:r>
          </a:p>
          <a:p>
            <a:pPr lvl="3"/>
            <a:r>
              <a:rPr lang="en-GB" dirty="0"/>
              <a:t>04</a:t>
            </a:r>
          </a:p>
          <a:p>
            <a:pPr lvl="4"/>
            <a:r>
              <a:rPr lang="en-GB" dirty="0"/>
              <a:t>05</a:t>
            </a:r>
          </a:p>
        </p:txBody>
      </p:sp>
      <p:sp>
        <p:nvSpPr>
          <p:cNvPr id="48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 b="1">
                <a:solidFill>
                  <a:srgbClr val="007D8C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pic>
        <p:nvPicPr>
          <p:cNvPr id="8" name="Picture 2" descr="K:\CDS\Creative Design Services\TEAM\Live Jobs\2019\10_October\409 CDS-Eline Ramatchandirane\Allianz connect\Logo_Data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17219" r="33052" b="23449"/>
          <a:stretch/>
        </p:blipFill>
        <p:spPr bwMode="auto">
          <a:xfrm>
            <a:off x="11654130" y="6108857"/>
            <a:ext cx="523613" cy="4872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 userDrawn="1"/>
        </p:nvSpPr>
        <p:spPr>
          <a:xfrm>
            <a:off x="11573717" y="6010276"/>
            <a:ext cx="684439" cy="684437"/>
          </a:xfrm>
          <a:prstGeom prst="ellipse">
            <a:avLst/>
          </a:prstGeom>
          <a:noFill/>
          <a:ln w="63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10" name="Oval 9"/>
          <p:cNvSpPr/>
          <p:nvPr userDrawn="1"/>
        </p:nvSpPr>
        <p:spPr>
          <a:xfrm>
            <a:off x="11416181" y="6505399"/>
            <a:ext cx="467480" cy="467479"/>
          </a:xfrm>
          <a:prstGeom prst="ellipse">
            <a:avLst/>
          </a:prstGeom>
          <a:solidFill>
            <a:srgbClr val="CFE9EE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11" name="Oval 10"/>
          <p:cNvSpPr/>
          <p:nvPr userDrawn="1"/>
        </p:nvSpPr>
        <p:spPr>
          <a:xfrm>
            <a:off x="11484831" y="6409645"/>
            <a:ext cx="158717" cy="158716"/>
          </a:xfrm>
          <a:prstGeom prst="ellipse">
            <a:avLst/>
          </a:prstGeom>
          <a:solidFill>
            <a:srgbClr val="007D8C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342069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530350"/>
            <a:ext cx="3575535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19798" y="1530350"/>
            <a:ext cx="3567572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23701" y="1530350"/>
            <a:ext cx="3568237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0" y="0"/>
            <a:ext cx="8650224" cy="768096"/>
          </a:xfrm>
          <a:solidFill>
            <a:srgbClr val="CFE9EE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>
                <a:solidFill>
                  <a:srgbClr val="007D8C"/>
                </a:solidFill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 b="1">
                <a:solidFill>
                  <a:srgbClr val="007D8C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pic>
        <p:nvPicPr>
          <p:cNvPr id="15" name="Picture 2" descr="K:\CDS\Creative Design Services\TEAM\Live Jobs\2019\10_October\409 CDS-Eline Ramatchandirane\Allianz connect\Logo_Data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17219" r="33052" b="23449"/>
          <a:stretch/>
        </p:blipFill>
        <p:spPr bwMode="auto">
          <a:xfrm>
            <a:off x="11654130" y="6108857"/>
            <a:ext cx="523613" cy="4872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/>
          <p:cNvSpPr/>
          <p:nvPr userDrawn="1"/>
        </p:nvSpPr>
        <p:spPr>
          <a:xfrm>
            <a:off x="11573717" y="6010276"/>
            <a:ext cx="684439" cy="684437"/>
          </a:xfrm>
          <a:prstGeom prst="ellipse">
            <a:avLst/>
          </a:prstGeom>
          <a:noFill/>
          <a:ln w="63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20" name="Oval 19"/>
          <p:cNvSpPr/>
          <p:nvPr userDrawn="1"/>
        </p:nvSpPr>
        <p:spPr>
          <a:xfrm>
            <a:off x="11416181" y="6505399"/>
            <a:ext cx="467480" cy="467479"/>
          </a:xfrm>
          <a:prstGeom prst="ellipse">
            <a:avLst/>
          </a:prstGeom>
          <a:solidFill>
            <a:srgbClr val="CFE9EE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21" name="Oval 20"/>
          <p:cNvSpPr/>
          <p:nvPr userDrawn="1"/>
        </p:nvSpPr>
        <p:spPr>
          <a:xfrm>
            <a:off x="11484831" y="6409645"/>
            <a:ext cx="158717" cy="158716"/>
          </a:xfrm>
          <a:prstGeom prst="ellipse">
            <a:avLst/>
          </a:prstGeom>
          <a:solidFill>
            <a:srgbClr val="007D8C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59537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Areas –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0" y="0"/>
            <a:ext cx="8650224" cy="768096"/>
          </a:xfrm>
          <a:solidFill>
            <a:srgbClr val="CFE9EE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>
                <a:solidFill>
                  <a:srgbClr val="007D8C"/>
                </a:solidFill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>
              <a:defRPr sz="1000" b="1">
                <a:solidFill>
                  <a:srgbClr val="007D8C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pic>
        <p:nvPicPr>
          <p:cNvPr id="14" name="Picture 2" descr="K:\CDS\Creative Design Services\TEAM\Live Jobs\2019\10_October\409 CDS-Eline Ramatchandirane\Allianz connect\Logo_Data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17219" r="33052" b="23449"/>
          <a:stretch/>
        </p:blipFill>
        <p:spPr bwMode="auto">
          <a:xfrm>
            <a:off x="11654130" y="6108857"/>
            <a:ext cx="523613" cy="4872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/>
          <p:nvPr userDrawn="1"/>
        </p:nvSpPr>
        <p:spPr>
          <a:xfrm>
            <a:off x="11573717" y="6010276"/>
            <a:ext cx="684439" cy="684437"/>
          </a:xfrm>
          <a:prstGeom prst="ellipse">
            <a:avLst/>
          </a:prstGeom>
          <a:noFill/>
          <a:ln w="63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16" name="Oval 15"/>
          <p:cNvSpPr/>
          <p:nvPr userDrawn="1"/>
        </p:nvSpPr>
        <p:spPr>
          <a:xfrm>
            <a:off x="11416181" y="6505399"/>
            <a:ext cx="467480" cy="467479"/>
          </a:xfrm>
          <a:prstGeom prst="ellipse">
            <a:avLst/>
          </a:prstGeom>
          <a:solidFill>
            <a:srgbClr val="CFE9EE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18" name="Oval 17"/>
          <p:cNvSpPr/>
          <p:nvPr userDrawn="1"/>
        </p:nvSpPr>
        <p:spPr>
          <a:xfrm>
            <a:off x="11484831" y="6409645"/>
            <a:ext cx="158717" cy="158716"/>
          </a:xfrm>
          <a:prstGeom prst="ellipse">
            <a:avLst/>
          </a:prstGeom>
          <a:solidFill>
            <a:srgbClr val="007D8C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9796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iF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/>
          </p:nvPr>
        </p:nvSpPr>
        <p:spPr>
          <a:xfrm>
            <a:off x="507931" y="1572273"/>
            <a:ext cx="11187182" cy="4798254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4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050">
                <a:solidFill>
                  <a:schemeClr val="tx1"/>
                </a:solidFill>
              </a:defRPr>
            </a:lvl8pPr>
            <a:lvl9pPr>
              <a:defRPr sz="600"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noProof="0" dirty="0"/>
              <a:t>Formatvorlagen des Textmasters bearbeiten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Formatvorlagen des Textmasters bearbeiten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483816" cy="514351"/>
          </a:xfrm>
        </p:spPr>
        <p:txBody>
          <a:bodyPr tIns="36000"/>
          <a:lstStyle>
            <a:lvl1pPr>
              <a:defRPr sz="30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Subject</a:t>
            </a:r>
            <a:r>
              <a:rPr lang="de-DE" dirty="0"/>
              <a:t> Line for Navigation</a:t>
            </a:r>
          </a:p>
          <a:p>
            <a:endParaRPr lang="en-GB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1243615" y="570687"/>
            <a:ext cx="145471" cy="283906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endParaRPr lang="de-DE" sz="900" b="1" dirty="0"/>
          </a:p>
        </p:txBody>
      </p:sp>
      <p:sp>
        <p:nvSpPr>
          <p:cNvPr id="8" name="Content Placeholder 7"/>
          <p:cNvSpPr>
            <a:spLocks noGrp="1"/>
          </p:cNvSpPr>
          <p:nvPr userDrawn="1">
            <p:ph sz="quarter" idx="21" hasCustomPrompt="1"/>
          </p:nvPr>
        </p:nvSpPr>
        <p:spPr>
          <a:xfrm>
            <a:off x="514350" y="1125538"/>
            <a:ext cx="10477400" cy="322861"/>
          </a:xfrm>
        </p:spPr>
        <p:txBody>
          <a:bodyPr/>
          <a:lstStyle>
            <a:lvl1pPr>
              <a:defRPr>
                <a:solidFill>
                  <a:srgbClr val="003781"/>
                </a:solidFill>
              </a:defRPr>
            </a:lvl1pPr>
            <a:lvl2pPr>
              <a:defRPr>
                <a:solidFill>
                  <a:srgbClr val="003781"/>
                </a:solidFill>
              </a:defRPr>
            </a:lvl2pPr>
            <a:lvl3pPr>
              <a:defRPr>
                <a:solidFill>
                  <a:srgbClr val="003781"/>
                </a:solidFill>
              </a:defRPr>
            </a:lvl3pPr>
            <a:lvl4pPr>
              <a:defRPr>
                <a:solidFill>
                  <a:srgbClr val="003781"/>
                </a:solidFill>
              </a:defRPr>
            </a:lvl4pPr>
            <a:lvl5pPr>
              <a:defRPr>
                <a:solidFill>
                  <a:srgbClr val="003781"/>
                </a:solidFill>
              </a:defRPr>
            </a:lvl5pPr>
          </a:lstStyle>
          <a:p>
            <a:pPr lvl="0"/>
            <a:r>
              <a:rPr lang="de-DE" dirty="0" err="1"/>
              <a:t>Strapline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6924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Headlin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prstGeom prst="rect">
            <a:avLst/>
          </a:prstGeom>
          <a:solidFill>
            <a:srgbClr val="8C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1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9011759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Headlin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8650224" cy="768096"/>
          </a:xfrm>
          <a:solidFill>
            <a:srgbClr val="C1EBFB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Titel 22"/>
          <p:cNvSpPr>
            <a:spLocks noGrp="1"/>
          </p:cNvSpPr>
          <p:nvPr>
            <p:ph type="title" hasCustomPrompt="1"/>
          </p:nvPr>
        </p:nvSpPr>
        <p:spPr>
          <a:xfrm>
            <a:off x="507935" y="515937"/>
            <a:ext cx="10672963" cy="514351"/>
          </a:xfrm>
        </p:spPr>
        <p:txBody>
          <a:bodyPr tIns="36000"/>
          <a:lstStyle>
            <a:lvl1pPr>
              <a:defRPr sz="2999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1" y="260351"/>
            <a:ext cx="5580063" cy="155575"/>
          </a:xfr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843232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EE278-28E1-4E31-8D9A-088EDDCD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C9A50-32B0-4B2C-BAA9-4389AF7D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6D2E7-F471-483A-BCE5-13A2C49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99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48867D-6CFE-4B6A-877A-6B58F6FAD58F}"/>
              </a:ext>
            </a:extLst>
          </p:cNvPr>
          <p:cNvSpPr/>
          <p:nvPr userDrawn="1"/>
        </p:nvSpPr>
        <p:spPr>
          <a:xfrm>
            <a:off x="6095207" y="-128754"/>
            <a:ext cx="6152620" cy="3730202"/>
          </a:xfrm>
          <a:custGeom>
            <a:avLst/>
            <a:gdLst>
              <a:gd name="connsiteX0" fmla="*/ 0 w 6152620"/>
              <a:gd name="connsiteY0" fmla="*/ 0 h 3730202"/>
              <a:gd name="connsiteX1" fmla="*/ 6152620 w 6152620"/>
              <a:gd name="connsiteY1" fmla="*/ 0 h 3730202"/>
              <a:gd name="connsiteX2" fmla="*/ 6152620 w 6152620"/>
              <a:gd name="connsiteY2" fmla="*/ 3730202 h 3730202"/>
              <a:gd name="connsiteX3" fmla="*/ 0 w 6152620"/>
              <a:gd name="connsiteY3" fmla="*/ 3730202 h 3730202"/>
              <a:gd name="connsiteX4" fmla="*/ 0 w 6152620"/>
              <a:gd name="connsiteY4" fmla="*/ 0 h 3730202"/>
              <a:gd name="connsiteX0" fmla="*/ 0 w 6152620"/>
              <a:gd name="connsiteY0" fmla="*/ 0 h 3730202"/>
              <a:gd name="connsiteX1" fmla="*/ 6152620 w 6152620"/>
              <a:gd name="connsiteY1" fmla="*/ 0 h 3730202"/>
              <a:gd name="connsiteX2" fmla="*/ 6152620 w 6152620"/>
              <a:gd name="connsiteY2" fmla="*/ 3730202 h 3730202"/>
              <a:gd name="connsiteX3" fmla="*/ 1926771 w 6152620"/>
              <a:gd name="connsiteY3" fmla="*/ 3185916 h 3730202"/>
              <a:gd name="connsiteX4" fmla="*/ 0 w 6152620"/>
              <a:gd name="connsiteY4" fmla="*/ 0 h 373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52620" h="3730202">
                <a:moveTo>
                  <a:pt x="0" y="0"/>
                </a:moveTo>
                <a:lnTo>
                  <a:pt x="6152620" y="0"/>
                </a:lnTo>
                <a:lnTo>
                  <a:pt x="6152620" y="3730202"/>
                </a:lnTo>
                <a:lnTo>
                  <a:pt x="1926771" y="31859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57CEF0-A3C6-4734-A2E0-D0FB8768818A}"/>
              </a:ext>
            </a:extLst>
          </p:cNvPr>
          <p:cNvSpPr/>
          <p:nvPr userDrawn="1"/>
        </p:nvSpPr>
        <p:spPr>
          <a:xfrm>
            <a:off x="8273143" y="3432439"/>
            <a:ext cx="3985306" cy="3427149"/>
          </a:xfrm>
          <a:custGeom>
            <a:avLst/>
            <a:gdLst>
              <a:gd name="connsiteX0" fmla="*/ 0 w 4137706"/>
              <a:gd name="connsiteY0" fmla="*/ 0 h 3604759"/>
              <a:gd name="connsiteX1" fmla="*/ 4137706 w 4137706"/>
              <a:gd name="connsiteY1" fmla="*/ 0 h 3604759"/>
              <a:gd name="connsiteX2" fmla="*/ 4137706 w 4137706"/>
              <a:gd name="connsiteY2" fmla="*/ 3604759 h 3604759"/>
              <a:gd name="connsiteX3" fmla="*/ 0 w 4137706"/>
              <a:gd name="connsiteY3" fmla="*/ 3604759 h 3604759"/>
              <a:gd name="connsiteX4" fmla="*/ 0 w 4137706"/>
              <a:gd name="connsiteY4" fmla="*/ 0 h 3604759"/>
              <a:gd name="connsiteX0" fmla="*/ 0 w 4137706"/>
              <a:gd name="connsiteY0" fmla="*/ 0 h 3604759"/>
              <a:gd name="connsiteX1" fmla="*/ 4137706 w 4137706"/>
              <a:gd name="connsiteY1" fmla="*/ 0 h 3604759"/>
              <a:gd name="connsiteX2" fmla="*/ 4137706 w 4137706"/>
              <a:gd name="connsiteY2" fmla="*/ 3604759 h 3604759"/>
              <a:gd name="connsiteX3" fmla="*/ 1817914 w 4137706"/>
              <a:gd name="connsiteY3" fmla="*/ 3593873 h 3604759"/>
              <a:gd name="connsiteX4" fmla="*/ 0 w 4137706"/>
              <a:gd name="connsiteY4" fmla="*/ 0 h 3604759"/>
              <a:gd name="connsiteX0" fmla="*/ 0 w 3974420"/>
              <a:gd name="connsiteY0" fmla="*/ 0 h 3616246"/>
              <a:gd name="connsiteX1" fmla="*/ 3974420 w 3974420"/>
              <a:gd name="connsiteY1" fmla="*/ 11487 h 3616246"/>
              <a:gd name="connsiteX2" fmla="*/ 3974420 w 3974420"/>
              <a:gd name="connsiteY2" fmla="*/ 3616246 h 3616246"/>
              <a:gd name="connsiteX3" fmla="*/ 1654628 w 3974420"/>
              <a:gd name="connsiteY3" fmla="*/ 3605360 h 3616246"/>
              <a:gd name="connsiteX4" fmla="*/ 0 w 3974420"/>
              <a:gd name="connsiteY4" fmla="*/ 0 h 3616246"/>
              <a:gd name="connsiteX0" fmla="*/ 0 w 3985306"/>
              <a:gd name="connsiteY0" fmla="*/ 0 h 3616246"/>
              <a:gd name="connsiteX1" fmla="*/ 3985306 w 3985306"/>
              <a:gd name="connsiteY1" fmla="*/ 356078 h 3616246"/>
              <a:gd name="connsiteX2" fmla="*/ 3974420 w 3985306"/>
              <a:gd name="connsiteY2" fmla="*/ 3616246 h 3616246"/>
              <a:gd name="connsiteX3" fmla="*/ 1654628 w 3985306"/>
              <a:gd name="connsiteY3" fmla="*/ 3605360 h 3616246"/>
              <a:gd name="connsiteX4" fmla="*/ 0 w 3985306"/>
              <a:gd name="connsiteY4" fmla="*/ 0 h 3616246"/>
              <a:gd name="connsiteX0" fmla="*/ 0 w 3985306"/>
              <a:gd name="connsiteY0" fmla="*/ 0 h 3616246"/>
              <a:gd name="connsiteX1" fmla="*/ 2144486 w 3985306"/>
              <a:gd name="connsiteY1" fmla="*/ 180152 h 3616246"/>
              <a:gd name="connsiteX2" fmla="*/ 3985306 w 3985306"/>
              <a:gd name="connsiteY2" fmla="*/ 356078 h 3616246"/>
              <a:gd name="connsiteX3" fmla="*/ 3974420 w 3985306"/>
              <a:gd name="connsiteY3" fmla="*/ 3616246 h 3616246"/>
              <a:gd name="connsiteX4" fmla="*/ 1654628 w 3985306"/>
              <a:gd name="connsiteY4" fmla="*/ 3605360 h 3616246"/>
              <a:gd name="connsiteX5" fmla="*/ 0 w 3985306"/>
              <a:gd name="connsiteY5" fmla="*/ 0 h 3616246"/>
              <a:gd name="connsiteX0" fmla="*/ 0 w 3985306"/>
              <a:gd name="connsiteY0" fmla="*/ 0 h 3616246"/>
              <a:gd name="connsiteX1" fmla="*/ 3385458 w 3985306"/>
              <a:gd name="connsiteY1" fmla="*/ 65289 h 3616246"/>
              <a:gd name="connsiteX2" fmla="*/ 3985306 w 3985306"/>
              <a:gd name="connsiteY2" fmla="*/ 356078 h 3616246"/>
              <a:gd name="connsiteX3" fmla="*/ 3974420 w 3985306"/>
              <a:gd name="connsiteY3" fmla="*/ 3616246 h 3616246"/>
              <a:gd name="connsiteX4" fmla="*/ 1654628 w 3985306"/>
              <a:gd name="connsiteY4" fmla="*/ 3605360 h 3616246"/>
              <a:gd name="connsiteX5" fmla="*/ 0 w 3985306"/>
              <a:gd name="connsiteY5" fmla="*/ 0 h 361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5306" h="3616246">
                <a:moveTo>
                  <a:pt x="0" y="0"/>
                </a:moveTo>
                <a:lnTo>
                  <a:pt x="3385458" y="65289"/>
                </a:lnTo>
                <a:lnTo>
                  <a:pt x="3985306" y="356078"/>
                </a:lnTo>
                <a:cubicBezTo>
                  <a:pt x="3981677" y="1442801"/>
                  <a:pt x="3978049" y="2529523"/>
                  <a:pt x="3974420" y="3616246"/>
                </a:cubicBezTo>
                <a:lnTo>
                  <a:pt x="1654628" y="3605360"/>
                </a:lnTo>
                <a:lnTo>
                  <a:pt x="0" y="0"/>
                </a:lnTo>
                <a:close/>
              </a:path>
            </a:pathLst>
          </a:cu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6EFB6BF-7CD5-49CE-BE92-F13ED7838F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6629" y="-66878"/>
            <a:ext cx="6020934" cy="2965396"/>
          </a:xfrm>
        </p:spPr>
        <p:txBody>
          <a:bodyPr/>
          <a:lstStyle/>
          <a:p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96E15B-B31F-42C5-9DF3-7AAAB58A2025}"/>
              </a:ext>
            </a:extLst>
          </p:cNvPr>
          <p:cNvSpPr/>
          <p:nvPr/>
        </p:nvSpPr>
        <p:spPr>
          <a:xfrm>
            <a:off x="6316899" y="-86217"/>
            <a:ext cx="5761697" cy="296346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8" name="Trapezoid 24">
            <a:extLst>
              <a:ext uri="{FF2B5EF4-FFF2-40B4-BE49-F238E27FC236}">
                <a16:creationId xmlns:a16="http://schemas.microsoft.com/office/drawing/2014/main" id="{E5021334-D6B1-464A-811C-CB9CA5B81786}"/>
              </a:ext>
            </a:extLst>
          </p:cNvPr>
          <p:cNvSpPr/>
          <p:nvPr userDrawn="1"/>
        </p:nvSpPr>
        <p:spPr>
          <a:xfrm>
            <a:off x="-79742" y="-64946"/>
            <a:ext cx="7994367" cy="2965395"/>
          </a:xfrm>
          <a:custGeom>
            <a:avLst/>
            <a:gdLst>
              <a:gd name="connsiteX0" fmla="*/ 0 w 6675826"/>
              <a:gd name="connsiteY0" fmla="*/ 3794819 h 3794819"/>
              <a:gd name="connsiteX1" fmla="*/ 948705 w 6675826"/>
              <a:gd name="connsiteY1" fmla="*/ 0 h 3794819"/>
              <a:gd name="connsiteX2" fmla="*/ 5727121 w 6675826"/>
              <a:gd name="connsiteY2" fmla="*/ 0 h 3794819"/>
              <a:gd name="connsiteX3" fmla="*/ 6675826 w 6675826"/>
              <a:gd name="connsiteY3" fmla="*/ 3794819 h 3794819"/>
              <a:gd name="connsiteX4" fmla="*/ 0 w 6675826"/>
              <a:gd name="connsiteY4" fmla="*/ 3794819 h 3794819"/>
              <a:gd name="connsiteX0" fmla="*/ 0 w 6811850"/>
              <a:gd name="connsiteY0" fmla="*/ 4009972 h 4009972"/>
              <a:gd name="connsiteX1" fmla="*/ 948705 w 6811850"/>
              <a:gd name="connsiteY1" fmla="*/ 215153 h 4009972"/>
              <a:gd name="connsiteX2" fmla="*/ 6811850 w 6811850"/>
              <a:gd name="connsiteY2" fmla="*/ 0 h 4009972"/>
              <a:gd name="connsiteX3" fmla="*/ 6675826 w 6811850"/>
              <a:gd name="connsiteY3" fmla="*/ 4009972 h 4009972"/>
              <a:gd name="connsiteX4" fmla="*/ 0 w 6811850"/>
              <a:gd name="connsiteY4" fmla="*/ 4009972 h 4009972"/>
              <a:gd name="connsiteX0" fmla="*/ 0 w 6873050"/>
              <a:gd name="connsiteY0" fmla="*/ 4009972 h 4018937"/>
              <a:gd name="connsiteX1" fmla="*/ 948705 w 6873050"/>
              <a:gd name="connsiteY1" fmla="*/ 215153 h 4018937"/>
              <a:gd name="connsiteX2" fmla="*/ 6811850 w 6873050"/>
              <a:gd name="connsiteY2" fmla="*/ 0 h 4018937"/>
              <a:gd name="connsiteX3" fmla="*/ 6873050 w 6873050"/>
              <a:gd name="connsiteY3" fmla="*/ 4018937 h 4018937"/>
              <a:gd name="connsiteX4" fmla="*/ 0 w 6873050"/>
              <a:gd name="connsiteY4" fmla="*/ 4009972 h 4018937"/>
              <a:gd name="connsiteX0" fmla="*/ 279459 w 7152509"/>
              <a:gd name="connsiteY0" fmla="*/ 4009972 h 4018937"/>
              <a:gd name="connsiteX1" fmla="*/ 0 w 7152509"/>
              <a:gd name="connsiteY1" fmla="*/ 89647 h 4018937"/>
              <a:gd name="connsiteX2" fmla="*/ 7091309 w 7152509"/>
              <a:gd name="connsiteY2" fmla="*/ 0 h 4018937"/>
              <a:gd name="connsiteX3" fmla="*/ 7152509 w 7152509"/>
              <a:gd name="connsiteY3" fmla="*/ 4018937 h 4018937"/>
              <a:gd name="connsiteX4" fmla="*/ 279459 w 7152509"/>
              <a:gd name="connsiteY4" fmla="*/ 4009972 h 4018937"/>
              <a:gd name="connsiteX0" fmla="*/ 5703106 w 7152509"/>
              <a:gd name="connsiteY0" fmla="*/ 4027901 h 4027901"/>
              <a:gd name="connsiteX1" fmla="*/ 0 w 7152509"/>
              <a:gd name="connsiteY1" fmla="*/ 89647 h 4027901"/>
              <a:gd name="connsiteX2" fmla="*/ 7091309 w 7152509"/>
              <a:gd name="connsiteY2" fmla="*/ 0 h 4027901"/>
              <a:gd name="connsiteX3" fmla="*/ 7152509 w 7152509"/>
              <a:gd name="connsiteY3" fmla="*/ 4018937 h 4027901"/>
              <a:gd name="connsiteX4" fmla="*/ 5703106 w 7152509"/>
              <a:gd name="connsiteY4" fmla="*/ 4027901 h 4027901"/>
              <a:gd name="connsiteX0" fmla="*/ 5703106 w 7291368"/>
              <a:gd name="connsiteY0" fmla="*/ 4027901 h 4027901"/>
              <a:gd name="connsiteX1" fmla="*/ 0 w 7291368"/>
              <a:gd name="connsiteY1" fmla="*/ 89647 h 4027901"/>
              <a:gd name="connsiteX2" fmla="*/ 7091309 w 7291368"/>
              <a:gd name="connsiteY2" fmla="*/ 0 h 4027901"/>
              <a:gd name="connsiteX3" fmla="*/ 7291368 w 7291368"/>
              <a:gd name="connsiteY3" fmla="*/ 4010960 h 4027901"/>
              <a:gd name="connsiteX4" fmla="*/ 5703106 w 7291368"/>
              <a:gd name="connsiteY4" fmla="*/ 4027901 h 4027901"/>
              <a:gd name="connsiteX0" fmla="*/ 5703106 w 7291368"/>
              <a:gd name="connsiteY0" fmla="*/ 3938254 h 3938254"/>
              <a:gd name="connsiteX1" fmla="*/ 0 w 7291368"/>
              <a:gd name="connsiteY1" fmla="*/ 0 h 3938254"/>
              <a:gd name="connsiteX2" fmla="*/ 3243756 w 7291368"/>
              <a:gd name="connsiteY2" fmla="*/ 37988 h 3938254"/>
              <a:gd name="connsiteX3" fmla="*/ 7291368 w 7291368"/>
              <a:gd name="connsiteY3" fmla="*/ 3921313 h 3938254"/>
              <a:gd name="connsiteX4" fmla="*/ 5703106 w 7291368"/>
              <a:gd name="connsiteY4" fmla="*/ 3938254 h 3938254"/>
              <a:gd name="connsiteX0" fmla="*/ 189245 w 7291368"/>
              <a:gd name="connsiteY0" fmla="*/ 3858483 h 3921313"/>
              <a:gd name="connsiteX1" fmla="*/ 0 w 7291368"/>
              <a:gd name="connsiteY1" fmla="*/ 0 h 3921313"/>
              <a:gd name="connsiteX2" fmla="*/ 3243756 w 7291368"/>
              <a:gd name="connsiteY2" fmla="*/ 37988 h 3921313"/>
              <a:gd name="connsiteX3" fmla="*/ 7291368 w 7291368"/>
              <a:gd name="connsiteY3" fmla="*/ 3921313 h 3921313"/>
              <a:gd name="connsiteX4" fmla="*/ 189245 w 7291368"/>
              <a:gd name="connsiteY4" fmla="*/ 3858483 h 3921313"/>
              <a:gd name="connsiteX0" fmla="*/ 21457 w 7123580"/>
              <a:gd name="connsiteY0" fmla="*/ 3914323 h 3977153"/>
              <a:gd name="connsiteX1" fmla="*/ 0 w 7123580"/>
              <a:gd name="connsiteY1" fmla="*/ 0 h 3977153"/>
              <a:gd name="connsiteX2" fmla="*/ 3075968 w 7123580"/>
              <a:gd name="connsiteY2" fmla="*/ 93828 h 3977153"/>
              <a:gd name="connsiteX3" fmla="*/ 7123580 w 7123580"/>
              <a:gd name="connsiteY3" fmla="*/ 3977153 h 3977153"/>
              <a:gd name="connsiteX4" fmla="*/ 21457 w 7123580"/>
              <a:gd name="connsiteY4" fmla="*/ 3914323 h 3977153"/>
              <a:gd name="connsiteX0" fmla="*/ 21457 w 7123580"/>
              <a:gd name="connsiteY0" fmla="*/ 3882415 h 3945245"/>
              <a:gd name="connsiteX1" fmla="*/ 0 w 7123580"/>
              <a:gd name="connsiteY1" fmla="*/ 0 h 3945245"/>
              <a:gd name="connsiteX2" fmla="*/ 3075968 w 7123580"/>
              <a:gd name="connsiteY2" fmla="*/ 61920 h 3945245"/>
              <a:gd name="connsiteX3" fmla="*/ 7123580 w 7123580"/>
              <a:gd name="connsiteY3" fmla="*/ 3945245 h 3945245"/>
              <a:gd name="connsiteX4" fmla="*/ 21457 w 7123580"/>
              <a:gd name="connsiteY4" fmla="*/ 3882415 h 3945245"/>
              <a:gd name="connsiteX0" fmla="*/ 21457 w 7453783"/>
              <a:gd name="connsiteY0" fmla="*/ 3882415 h 3945245"/>
              <a:gd name="connsiteX1" fmla="*/ 0 w 7453783"/>
              <a:gd name="connsiteY1" fmla="*/ 0 h 3945245"/>
              <a:gd name="connsiteX2" fmla="*/ 3075968 w 7453783"/>
              <a:gd name="connsiteY2" fmla="*/ 61920 h 3945245"/>
              <a:gd name="connsiteX3" fmla="*/ 7453783 w 7453783"/>
              <a:gd name="connsiteY3" fmla="*/ 3945245 h 3945245"/>
              <a:gd name="connsiteX4" fmla="*/ 21457 w 7453783"/>
              <a:gd name="connsiteY4" fmla="*/ 3882415 h 3945245"/>
              <a:gd name="connsiteX0" fmla="*/ 21457 w 7039272"/>
              <a:gd name="connsiteY0" fmla="*/ 3882415 h 3974304"/>
              <a:gd name="connsiteX1" fmla="*/ 0 w 7039272"/>
              <a:gd name="connsiteY1" fmla="*/ 0 h 3974304"/>
              <a:gd name="connsiteX2" fmla="*/ 3075968 w 7039272"/>
              <a:gd name="connsiteY2" fmla="*/ 61920 h 3974304"/>
              <a:gd name="connsiteX3" fmla="*/ 7039272 w 7039272"/>
              <a:gd name="connsiteY3" fmla="*/ 3974304 h 3974304"/>
              <a:gd name="connsiteX4" fmla="*/ 21457 w 7039272"/>
              <a:gd name="connsiteY4" fmla="*/ 3882415 h 3974304"/>
              <a:gd name="connsiteX0" fmla="*/ 21457 w 7158707"/>
              <a:gd name="connsiteY0" fmla="*/ 3882415 h 3964618"/>
              <a:gd name="connsiteX1" fmla="*/ 0 w 7158707"/>
              <a:gd name="connsiteY1" fmla="*/ 0 h 3964618"/>
              <a:gd name="connsiteX2" fmla="*/ 3075968 w 7158707"/>
              <a:gd name="connsiteY2" fmla="*/ 61920 h 3964618"/>
              <a:gd name="connsiteX3" fmla="*/ 7158707 w 7158707"/>
              <a:gd name="connsiteY3" fmla="*/ 3964618 h 3964618"/>
              <a:gd name="connsiteX4" fmla="*/ 21457 w 7158707"/>
              <a:gd name="connsiteY4" fmla="*/ 3882415 h 3964618"/>
              <a:gd name="connsiteX0" fmla="*/ 21457 w 4147845"/>
              <a:gd name="connsiteY0" fmla="*/ 3882415 h 3926949"/>
              <a:gd name="connsiteX1" fmla="*/ 0 w 4147845"/>
              <a:gd name="connsiteY1" fmla="*/ 0 h 3926949"/>
              <a:gd name="connsiteX2" fmla="*/ 3075968 w 4147845"/>
              <a:gd name="connsiteY2" fmla="*/ 61920 h 3926949"/>
              <a:gd name="connsiteX3" fmla="*/ 4147845 w 4147845"/>
              <a:gd name="connsiteY3" fmla="*/ 3926949 h 3926949"/>
              <a:gd name="connsiteX4" fmla="*/ 21457 w 4147845"/>
              <a:gd name="connsiteY4" fmla="*/ 3882415 h 3926949"/>
              <a:gd name="connsiteX0" fmla="*/ 21457 w 4147845"/>
              <a:gd name="connsiteY0" fmla="*/ 3882415 h 3926949"/>
              <a:gd name="connsiteX1" fmla="*/ 0 w 4147845"/>
              <a:gd name="connsiteY1" fmla="*/ 0 h 3926949"/>
              <a:gd name="connsiteX2" fmla="*/ 2562318 w 4147845"/>
              <a:gd name="connsiteY2" fmla="*/ 84522 h 3926949"/>
              <a:gd name="connsiteX3" fmla="*/ 4147845 w 4147845"/>
              <a:gd name="connsiteY3" fmla="*/ 3926949 h 3926949"/>
              <a:gd name="connsiteX4" fmla="*/ 21457 w 4147845"/>
              <a:gd name="connsiteY4" fmla="*/ 3882415 h 3926949"/>
              <a:gd name="connsiteX0" fmla="*/ 21457 w 3486658"/>
              <a:gd name="connsiteY0" fmla="*/ 3882415 h 3882415"/>
              <a:gd name="connsiteX1" fmla="*/ 0 w 3486658"/>
              <a:gd name="connsiteY1" fmla="*/ 0 h 3882415"/>
              <a:gd name="connsiteX2" fmla="*/ 2562318 w 3486658"/>
              <a:gd name="connsiteY2" fmla="*/ 84522 h 3882415"/>
              <a:gd name="connsiteX3" fmla="*/ 3486658 w 3486658"/>
              <a:gd name="connsiteY3" fmla="*/ 3881745 h 3882415"/>
              <a:gd name="connsiteX4" fmla="*/ 21457 w 3486658"/>
              <a:gd name="connsiteY4" fmla="*/ 3882415 h 3882415"/>
              <a:gd name="connsiteX0" fmla="*/ 28320 w 3493521"/>
              <a:gd name="connsiteY0" fmla="*/ 3797893 h 3797893"/>
              <a:gd name="connsiteX1" fmla="*/ 0 w 3493521"/>
              <a:gd name="connsiteY1" fmla="*/ 284466 h 3797893"/>
              <a:gd name="connsiteX2" fmla="*/ 2569181 w 3493521"/>
              <a:gd name="connsiteY2" fmla="*/ 0 h 3797893"/>
              <a:gd name="connsiteX3" fmla="*/ 3493521 w 3493521"/>
              <a:gd name="connsiteY3" fmla="*/ 3797223 h 3797893"/>
              <a:gd name="connsiteX4" fmla="*/ 28320 w 3493521"/>
              <a:gd name="connsiteY4" fmla="*/ 3797893 h 3797893"/>
              <a:gd name="connsiteX0" fmla="*/ 28320 w 3493521"/>
              <a:gd name="connsiteY0" fmla="*/ 3513427 h 3513427"/>
              <a:gd name="connsiteX1" fmla="*/ 0 w 3493521"/>
              <a:gd name="connsiteY1" fmla="*/ 0 h 3513427"/>
              <a:gd name="connsiteX2" fmla="*/ 2171172 w 3493521"/>
              <a:gd name="connsiteY2" fmla="*/ 198058 h 3513427"/>
              <a:gd name="connsiteX3" fmla="*/ 3493521 w 3493521"/>
              <a:gd name="connsiteY3" fmla="*/ 3512757 h 3513427"/>
              <a:gd name="connsiteX4" fmla="*/ 28320 w 3493521"/>
              <a:gd name="connsiteY4" fmla="*/ 3513427 h 3513427"/>
              <a:gd name="connsiteX0" fmla="*/ 28320 w 3459210"/>
              <a:gd name="connsiteY0" fmla="*/ 3513427 h 3560062"/>
              <a:gd name="connsiteX1" fmla="*/ 0 w 3459210"/>
              <a:gd name="connsiteY1" fmla="*/ 0 h 3560062"/>
              <a:gd name="connsiteX2" fmla="*/ 2171172 w 3459210"/>
              <a:gd name="connsiteY2" fmla="*/ 198058 h 3560062"/>
              <a:gd name="connsiteX3" fmla="*/ 3459210 w 3459210"/>
              <a:gd name="connsiteY3" fmla="*/ 3560062 h 3560062"/>
              <a:gd name="connsiteX4" fmla="*/ 28320 w 3459210"/>
              <a:gd name="connsiteY4" fmla="*/ 3513427 h 3560062"/>
              <a:gd name="connsiteX0" fmla="*/ 28320 w 4001325"/>
              <a:gd name="connsiteY0" fmla="*/ 3513427 h 3541140"/>
              <a:gd name="connsiteX1" fmla="*/ 0 w 4001325"/>
              <a:gd name="connsiteY1" fmla="*/ 0 h 3541140"/>
              <a:gd name="connsiteX2" fmla="*/ 2171172 w 4001325"/>
              <a:gd name="connsiteY2" fmla="*/ 198058 h 3541140"/>
              <a:gd name="connsiteX3" fmla="*/ 4001325 w 4001325"/>
              <a:gd name="connsiteY3" fmla="*/ 3541140 h 3541140"/>
              <a:gd name="connsiteX4" fmla="*/ 28320 w 4001325"/>
              <a:gd name="connsiteY4" fmla="*/ 3513427 h 3541140"/>
              <a:gd name="connsiteX0" fmla="*/ 28320 w 4001325"/>
              <a:gd name="connsiteY0" fmla="*/ 3513427 h 3541140"/>
              <a:gd name="connsiteX1" fmla="*/ 0 w 4001325"/>
              <a:gd name="connsiteY1" fmla="*/ 0 h 3541140"/>
              <a:gd name="connsiteX2" fmla="*/ 2747599 w 4001325"/>
              <a:gd name="connsiteY2" fmla="*/ 264287 h 3541140"/>
              <a:gd name="connsiteX3" fmla="*/ 4001325 w 4001325"/>
              <a:gd name="connsiteY3" fmla="*/ 3541140 h 3541140"/>
              <a:gd name="connsiteX4" fmla="*/ 28320 w 4001325"/>
              <a:gd name="connsiteY4" fmla="*/ 3513427 h 3541140"/>
              <a:gd name="connsiteX0" fmla="*/ 21458 w 3994463"/>
              <a:gd name="connsiteY0" fmla="*/ 3295818 h 3323531"/>
              <a:gd name="connsiteX1" fmla="*/ 0 w 3994463"/>
              <a:gd name="connsiteY1" fmla="*/ 0 h 3323531"/>
              <a:gd name="connsiteX2" fmla="*/ 2740737 w 3994463"/>
              <a:gd name="connsiteY2" fmla="*/ 46678 h 3323531"/>
              <a:gd name="connsiteX3" fmla="*/ 3994463 w 3994463"/>
              <a:gd name="connsiteY3" fmla="*/ 3323531 h 3323531"/>
              <a:gd name="connsiteX4" fmla="*/ 21458 w 3994463"/>
              <a:gd name="connsiteY4" fmla="*/ 3295818 h 3323531"/>
              <a:gd name="connsiteX0" fmla="*/ 21458 w 2836559"/>
              <a:gd name="connsiteY0" fmla="*/ 3295818 h 3295818"/>
              <a:gd name="connsiteX1" fmla="*/ 0 w 2836559"/>
              <a:gd name="connsiteY1" fmla="*/ 0 h 3295818"/>
              <a:gd name="connsiteX2" fmla="*/ 2740737 w 2836559"/>
              <a:gd name="connsiteY2" fmla="*/ 46678 h 3295818"/>
              <a:gd name="connsiteX3" fmla="*/ 2836559 w 2836559"/>
              <a:gd name="connsiteY3" fmla="*/ 3030233 h 3295818"/>
              <a:gd name="connsiteX4" fmla="*/ 21458 w 2836559"/>
              <a:gd name="connsiteY4" fmla="*/ 3295818 h 3295818"/>
              <a:gd name="connsiteX0" fmla="*/ 21458 w 2836559"/>
              <a:gd name="connsiteY0" fmla="*/ 3296445 h 3296445"/>
              <a:gd name="connsiteX1" fmla="*/ 0 w 2836559"/>
              <a:gd name="connsiteY1" fmla="*/ 627 h 3296445"/>
              <a:gd name="connsiteX2" fmla="*/ 1667044 w 2836559"/>
              <a:gd name="connsiteY2" fmla="*/ 0 h 3296445"/>
              <a:gd name="connsiteX3" fmla="*/ 2836559 w 2836559"/>
              <a:gd name="connsiteY3" fmla="*/ 3030860 h 3296445"/>
              <a:gd name="connsiteX4" fmla="*/ 21458 w 2836559"/>
              <a:gd name="connsiteY4" fmla="*/ 3296445 h 3296445"/>
              <a:gd name="connsiteX0" fmla="*/ 0 w 2843172"/>
              <a:gd name="connsiteY0" fmla="*/ 2870689 h 3030860"/>
              <a:gd name="connsiteX1" fmla="*/ 6613 w 2843172"/>
              <a:gd name="connsiteY1" fmla="*/ 627 h 3030860"/>
              <a:gd name="connsiteX2" fmla="*/ 1673657 w 2843172"/>
              <a:gd name="connsiteY2" fmla="*/ 0 h 3030860"/>
              <a:gd name="connsiteX3" fmla="*/ 2843172 w 2843172"/>
              <a:gd name="connsiteY3" fmla="*/ 3030860 h 3030860"/>
              <a:gd name="connsiteX4" fmla="*/ 0 w 2843172"/>
              <a:gd name="connsiteY4" fmla="*/ 2870689 h 3030860"/>
              <a:gd name="connsiteX0" fmla="*/ 0 w 2808085"/>
              <a:gd name="connsiteY0" fmla="*/ 2870689 h 2983554"/>
              <a:gd name="connsiteX1" fmla="*/ 6613 w 2808085"/>
              <a:gd name="connsiteY1" fmla="*/ 627 h 2983554"/>
              <a:gd name="connsiteX2" fmla="*/ 1673657 w 2808085"/>
              <a:gd name="connsiteY2" fmla="*/ 0 h 2983554"/>
              <a:gd name="connsiteX3" fmla="*/ 2808085 w 2808085"/>
              <a:gd name="connsiteY3" fmla="*/ 2983554 h 2983554"/>
              <a:gd name="connsiteX4" fmla="*/ 0 w 2808085"/>
              <a:gd name="connsiteY4" fmla="*/ 2870689 h 2983554"/>
              <a:gd name="connsiteX0" fmla="*/ 0 w 5023615"/>
              <a:gd name="connsiteY0" fmla="*/ 2870689 h 2880016"/>
              <a:gd name="connsiteX1" fmla="*/ 6613 w 5023615"/>
              <a:gd name="connsiteY1" fmla="*/ 627 h 2880016"/>
              <a:gd name="connsiteX2" fmla="*/ 1673657 w 5023615"/>
              <a:gd name="connsiteY2" fmla="*/ 0 h 2880016"/>
              <a:gd name="connsiteX3" fmla="*/ 5023615 w 5023615"/>
              <a:gd name="connsiteY3" fmla="*/ 2855080 h 2880016"/>
              <a:gd name="connsiteX4" fmla="*/ 0 w 5023615"/>
              <a:gd name="connsiteY4" fmla="*/ 2870689 h 2880016"/>
              <a:gd name="connsiteX0" fmla="*/ 0 w 5023615"/>
              <a:gd name="connsiteY0" fmla="*/ 2870062 h 2879389"/>
              <a:gd name="connsiteX1" fmla="*/ 6613 w 5023615"/>
              <a:gd name="connsiteY1" fmla="*/ 0 h 2879389"/>
              <a:gd name="connsiteX2" fmla="*/ 3913010 w 5023615"/>
              <a:gd name="connsiteY2" fmla="*/ 10079 h 2879389"/>
              <a:gd name="connsiteX3" fmla="*/ 5023615 w 5023615"/>
              <a:gd name="connsiteY3" fmla="*/ 2854453 h 2879389"/>
              <a:gd name="connsiteX4" fmla="*/ 0 w 5023615"/>
              <a:gd name="connsiteY4" fmla="*/ 2870062 h 2879389"/>
              <a:gd name="connsiteX0" fmla="*/ 0 w 5023615"/>
              <a:gd name="connsiteY0" fmla="*/ 2870062 h 2879389"/>
              <a:gd name="connsiteX1" fmla="*/ 6613 w 5023615"/>
              <a:gd name="connsiteY1" fmla="*/ 0 h 2879389"/>
              <a:gd name="connsiteX2" fmla="*/ 3873305 w 5023615"/>
              <a:gd name="connsiteY2" fmla="*/ 31491 h 2879389"/>
              <a:gd name="connsiteX3" fmla="*/ 5023615 w 5023615"/>
              <a:gd name="connsiteY3" fmla="*/ 2854453 h 2879389"/>
              <a:gd name="connsiteX4" fmla="*/ 0 w 5023615"/>
              <a:gd name="connsiteY4" fmla="*/ 2870062 h 2879389"/>
              <a:gd name="connsiteX0" fmla="*/ 0 w 4999793"/>
              <a:gd name="connsiteY0" fmla="*/ 2870062 h 2880387"/>
              <a:gd name="connsiteX1" fmla="*/ 6613 w 4999793"/>
              <a:gd name="connsiteY1" fmla="*/ 0 h 2880387"/>
              <a:gd name="connsiteX2" fmla="*/ 3873305 w 4999793"/>
              <a:gd name="connsiteY2" fmla="*/ 31491 h 2880387"/>
              <a:gd name="connsiteX3" fmla="*/ 4999793 w 4999793"/>
              <a:gd name="connsiteY3" fmla="*/ 2865160 h 2880387"/>
              <a:gd name="connsiteX4" fmla="*/ 0 w 4999793"/>
              <a:gd name="connsiteY4" fmla="*/ 2870062 h 2880387"/>
              <a:gd name="connsiteX0" fmla="*/ 0 w 5069969"/>
              <a:gd name="connsiteY0" fmla="*/ 2870062 h 2879495"/>
              <a:gd name="connsiteX1" fmla="*/ 6613 w 5069969"/>
              <a:gd name="connsiteY1" fmla="*/ 0 h 2879495"/>
              <a:gd name="connsiteX2" fmla="*/ 3873305 w 5069969"/>
              <a:gd name="connsiteY2" fmla="*/ 31491 h 2879495"/>
              <a:gd name="connsiteX3" fmla="*/ 5069969 w 5069969"/>
              <a:gd name="connsiteY3" fmla="*/ 2855698 h 2879495"/>
              <a:gd name="connsiteX4" fmla="*/ 0 w 5069969"/>
              <a:gd name="connsiteY4" fmla="*/ 2870062 h 2879495"/>
              <a:gd name="connsiteX0" fmla="*/ 0 w 5069969"/>
              <a:gd name="connsiteY0" fmla="*/ 2870062 h 2879495"/>
              <a:gd name="connsiteX1" fmla="*/ 6613 w 5069969"/>
              <a:gd name="connsiteY1" fmla="*/ 0 h 2879495"/>
              <a:gd name="connsiteX2" fmla="*/ 3922428 w 5069969"/>
              <a:gd name="connsiteY2" fmla="*/ 22031 h 2879495"/>
              <a:gd name="connsiteX3" fmla="*/ 5069969 w 5069969"/>
              <a:gd name="connsiteY3" fmla="*/ 2855698 h 2879495"/>
              <a:gd name="connsiteX4" fmla="*/ 0 w 5069969"/>
              <a:gd name="connsiteY4" fmla="*/ 2870062 h 2879495"/>
              <a:gd name="connsiteX0" fmla="*/ 0 w 5069969"/>
              <a:gd name="connsiteY0" fmla="*/ 2870062 h 2879495"/>
              <a:gd name="connsiteX1" fmla="*/ 6613 w 5069969"/>
              <a:gd name="connsiteY1" fmla="*/ 0 h 2879495"/>
              <a:gd name="connsiteX2" fmla="*/ 3985587 w 5069969"/>
              <a:gd name="connsiteY2" fmla="*/ 22031 h 2879495"/>
              <a:gd name="connsiteX3" fmla="*/ 5069969 w 5069969"/>
              <a:gd name="connsiteY3" fmla="*/ 2855698 h 2879495"/>
              <a:gd name="connsiteX4" fmla="*/ 0 w 5069969"/>
              <a:gd name="connsiteY4" fmla="*/ 2870062 h 2879495"/>
              <a:gd name="connsiteX0" fmla="*/ 0 w 5299879"/>
              <a:gd name="connsiteY0" fmla="*/ 2870062 h 2877429"/>
              <a:gd name="connsiteX1" fmla="*/ 6613 w 5299879"/>
              <a:gd name="connsiteY1" fmla="*/ 0 h 2877429"/>
              <a:gd name="connsiteX2" fmla="*/ 3985587 w 5299879"/>
              <a:gd name="connsiteY2" fmla="*/ 22031 h 2877429"/>
              <a:gd name="connsiteX3" fmla="*/ 5299879 w 5299879"/>
              <a:gd name="connsiteY3" fmla="*/ 2824701 h 2877429"/>
              <a:gd name="connsiteX4" fmla="*/ 0 w 5299879"/>
              <a:gd name="connsiteY4" fmla="*/ 2870062 h 2877429"/>
              <a:gd name="connsiteX0" fmla="*/ 0 w 5299879"/>
              <a:gd name="connsiteY0" fmla="*/ 2870062 h 2877429"/>
              <a:gd name="connsiteX1" fmla="*/ 6613 w 5299879"/>
              <a:gd name="connsiteY1" fmla="*/ 0 h 2877429"/>
              <a:gd name="connsiteX2" fmla="*/ 4238488 w 5299879"/>
              <a:gd name="connsiteY2" fmla="*/ 22031 h 2877429"/>
              <a:gd name="connsiteX3" fmla="*/ 5299879 w 5299879"/>
              <a:gd name="connsiteY3" fmla="*/ 2824701 h 2877429"/>
              <a:gd name="connsiteX4" fmla="*/ 0 w 5299879"/>
              <a:gd name="connsiteY4" fmla="*/ 2870062 h 2877429"/>
              <a:gd name="connsiteX0" fmla="*/ 0 w 5363105"/>
              <a:gd name="connsiteY0" fmla="*/ 2870062 h 2877048"/>
              <a:gd name="connsiteX1" fmla="*/ 6613 w 5363105"/>
              <a:gd name="connsiteY1" fmla="*/ 0 h 2877048"/>
              <a:gd name="connsiteX2" fmla="*/ 4238488 w 5363105"/>
              <a:gd name="connsiteY2" fmla="*/ 22031 h 2877048"/>
              <a:gd name="connsiteX3" fmla="*/ 5363105 w 5363105"/>
              <a:gd name="connsiteY3" fmla="*/ 2816952 h 2877048"/>
              <a:gd name="connsiteX4" fmla="*/ 0 w 5363105"/>
              <a:gd name="connsiteY4" fmla="*/ 2870062 h 2877048"/>
              <a:gd name="connsiteX0" fmla="*/ 0 w 5363105"/>
              <a:gd name="connsiteY0" fmla="*/ 2870062 h 2877048"/>
              <a:gd name="connsiteX1" fmla="*/ 6613 w 5363105"/>
              <a:gd name="connsiteY1" fmla="*/ 0 h 2877048"/>
              <a:gd name="connsiteX2" fmla="*/ 4278722 w 5363105"/>
              <a:gd name="connsiteY2" fmla="*/ 22031 h 2877048"/>
              <a:gd name="connsiteX3" fmla="*/ 5363105 w 5363105"/>
              <a:gd name="connsiteY3" fmla="*/ 2816952 h 2877048"/>
              <a:gd name="connsiteX4" fmla="*/ 0 w 5363105"/>
              <a:gd name="connsiteY4" fmla="*/ 2870062 h 2877048"/>
              <a:gd name="connsiteX0" fmla="*/ 0 w 5282637"/>
              <a:gd name="connsiteY0" fmla="*/ 2870062 h 2873268"/>
              <a:gd name="connsiteX1" fmla="*/ 6613 w 5282637"/>
              <a:gd name="connsiteY1" fmla="*/ 0 h 2873268"/>
              <a:gd name="connsiteX2" fmla="*/ 4278722 w 5282637"/>
              <a:gd name="connsiteY2" fmla="*/ 22031 h 2873268"/>
              <a:gd name="connsiteX3" fmla="*/ 5282637 w 5282637"/>
              <a:gd name="connsiteY3" fmla="*/ 2638720 h 2873268"/>
              <a:gd name="connsiteX4" fmla="*/ 0 w 5282637"/>
              <a:gd name="connsiteY4" fmla="*/ 2870062 h 2873268"/>
              <a:gd name="connsiteX0" fmla="*/ 5223 w 5276365"/>
              <a:gd name="connsiteY0" fmla="*/ 2436106 h 2638720"/>
              <a:gd name="connsiteX1" fmla="*/ 341 w 5276365"/>
              <a:gd name="connsiteY1" fmla="*/ 0 h 2638720"/>
              <a:gd name="connsiteX2" fmla="*/ 4272450 w 5276365"/>
              <a:gd name="connsiteY2" fmla="*/ 22031 h 2638720"/>
              <a:gd name="connsiteX3" fmla="*/ 5276365 w 5276365"/>
              <a:gd name="connsiteY3" fmla="*/ 2638720 h 2638720"/>
              <a:gd name="connsiteX4" fmla="*/ 5223 w 5276365"/>
              <a:gd name="connsiteY4" fmla="*/ 2436106 h 263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6365" h="2638720">
                <a:moveTo>
                  <a:pt x="5223" y="2436106"/>
                </a:moveTo>
                <a:cubicBezTo>
                  <a:pt x="7427" y="1479419"/>
                  <a:pt x="-1863" y="956687"/>
                  <a:pt x="341" y="0"/>
                </a:cubicBezTo>
                <a:lnTo>
                  <a:pt x="4272450" y="22031"/>
                </a:lnTo>
                <a:cubicBezTo>
                  <a:pt x="4647946" y="966587"/>
                  <a:pt x="4900869" y="1694164"/>
                  <a:pt x="5276365" y="2638720"/>
                </a:cubicBezTo>
                <a:lnTo>
                  <a:pt x="5223" y="2436106"/>
                </a:lnTo>
                <a:close/>
              </a:path>
            </a:pathLst>
          </a:custGeom>
          <a:gradFill flip="none" rotWithShape="1">
            <a:gsLst>
              <a:gs pos="0">
                <a:srgbClr val="E2F1F2"/>
              </a:gs>
              <a:gs pos="100000">
                <a:srgbClr val="F7FBFB"/>
              </a:gs>
            </a:gsLst>
            <a:lin ang="0" scaled="1"/>
            <a:tileRect/>
          </a:gra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A4522E-4750-43CA-A08F-FB0E326BCC09}"/>
              </a:ext>
            </a:extLst>
          </p:cNvPr>
          <p:cNvCxnSpPr>
            <a:cxnSpLocks/>
          </p:cNvCxnSpPr>
          <p:nvPr userDrawn="1"/>
        </p:nvCxnSpPr>
        <p:spPr>
          <a:xfrm>
            <a:off x="6379598" y="-64945"/>
            <a:ext cx="3590304" cy="6976786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38B3E7-02CF-42FF-A72E-57A956A7A8F4}"/>
              </a:ext>
            </a:extLst>
          </p:cNvPr>
          <p:cNvGrpSpPr/>
          <p:nvPr userDrawn="1"/>
        </p:nvGrpSpPr>
        <p:grpSpPr>
          <a:xfrm>
            <a:off x="7675220" y="2464713"/>
            <a:ext cx="4748501" cy="1438866"/>
            <a:chOff x="5142722" y="2235442"/>
            <a:chExt cx="2310544" cy="826303"/>
          </a:xfrm>
          <a:solidFill>
            <a:srgbClr val="B1DADD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5BB1F74-D640-4683-8002-7A6CE1C10455}"/>
                </a:ext>
              </a:extLst>
            </p:cNvPr>
            <p:cNvGrpSpPr/>
            <p:nvPr/>
          </p:nvGrpSpPr>
          <p:grpSpPr>
            <a:xfrm rot="10800000">
              <a:off x="5142722" y="2235442"/>
              <a:ext cx="1455806" cy="646545"/>
              <a:chOff x="1319027" y="2125481"/>
              <a:chExt cx="1497492" cy="1084775"/>
            </a:xfrm>
            <a:grpFill/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105ACEA-4D7E-45E0-9E31-77116C351C81}"/>
                  </a:ext>
                </a:extLst>
              </p:cNvPr>
              <p:cNvSpPr/>
              <p:nvPr/>
            </p:nvSpPr>
            <p:spPr>
              <a:xfrm>
                <a:off x="1319027" y="2125484"/>
                <a:ext cx="586266" cy="783918"/>
              </a:xfrm>
              <a:prstGeom prst="roundRect">
                <a:avLst>
                  <a:gd name="adj" fmla="val 0"/>
                </a:avLst>
              </a:prstGeom>
              <a:grpFill/>
              <a:ln>
                <a:noFill/>
              </a:ln>
            </p:spPr>
            <p:txBody>
  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spcBef>
                    <a:spcPts val="100"/>
                  </a:spcBef>
                  <a:spcAft>
                    <a:spcPts val="100"/>
                  </a:spcAft>
                </a:pPr>
                <a:endParaRPr lang="de-DE" sz="1400" dirty="0"/>
              </a:p>
            </p:txBody>
          </p:sp>
          <p:sp>
            <p:nvSpPr>
              <p:cNvPr id="14" name="Flowchart: Terminator 5">
                <a:extLst>
                  <a:ext uri="{FF2B5EF4-FFF2-40B4-BE49-F238E27FC236}">
                    <a16:creationId xmlns:a16="http://schemas.microsoft.com/office/drawing/2014/main" id="{13DFFA28-6ACD-4AE3-B043-5F196663D4A5}"/>
                  </a:ext>
                </a:extLst>
              </p:cNvPr>
              <p:cNvSpPr/>
              <p:nvPr/>
            </p:nvSpPr>
            <p:spPr>
              <a:xfrm>
                <a:off x="1879143" y="2125481"/>
                <a:ext cx="937376" cy="1084775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3475 w 24618"/>
                  <a:gd name="connsiteY0" fmla="*/ 0 h 30939"/>
                  <a:gd name="connsiteX1" fmla="*/ 18125 w 24618"/>
                  <a:gd name="connsiteY1" fmla="*/ 0 h 30939"/>
                  <a:gd name="connsiteX2" fmla="*/ 24618 w 24618"/>
                  <a:gd name="connsiteY2" fmla="*/ 29444 h 30939"/>
                  <a:gd name="connsiteX3" fmla="*/ 18125 w 24618"/>
                  <a:gd name="connsiteY3" fmla="*/ 21600 h 30939"/>
                  <a:gd name="connsiteX4" fmla="*/ 3475 w 24618"/>
                  <a:gd name="connsiteY4" fmla="*/ 21600 h 30939"/>
                  <a:gd name="connsiteX5" fmla="*/ 0 w 24618"/>
                  <a:gd name="connsiteY5" fmla="*/ 10800 h 30939"/>
                  <a:gd name="connsiteX6" fmla="*/ 3475 w 24618"/>
                  <a:gd name="connsiteY6" fmla="*/ 0 h 30939"/>
                  <a:gd name="connsiteX0" fmla="*/ 3475 w 24936"/>
                  <a:gd name="connsiteY0" fmla="*/ 0 h 30523"/>
                  <a:gd name="connsiteX1" fmla="*/ 18125 w 24936"/>
                  <a:gd name="connsiteY1" fmla="*/ 0 h 30523"/>
                  <a:gd name="connsiteX2" fmla="*/ 24936 w 24936"/>
                  <a:gd name="connsiteY2" fmla="*/ 28989 h 30523"/>
                  <a:gd name="connsiteX3" fmla="*/ 18125 w 24936"/>
                  <a:gd name="connsiteY3" fmla="*/ 21600 h 30523"/>
                  <a:gd name="connsiteX4" fmla="*/ 3475 w 24936"/>
                  <a:gd name="connsiteY4" fmla="*/ 21600 h 30523"/>
                  <a:gd name="connsiteX5" fmla="*/ 0 w 24936"/>
                  <a:gd name="connsiteY5" fmla="*/ 10800 h 30523"/>
                  <a:gd name="connsiteX6" fmla="*/ 3475 w 24936"/>
                  <a:gd name="connsiteY6" fmla="*/ 0 h 30523"/>
                  <a:gd name="connsiteX0" fmla="*/ 3475 w 25164"/>
                  <a:gd name="connsiteY0" fmla="*/ 0 h 29888"/>
                  <a:gd name="connsiteX1" fmla="*/ 18125 w 25164"/>
                  <a:gd name="connsiteY1" fmla="*/ 0 h 29888"/>
                  <a:gd name="connsiteX2" fmla="*/ 24936 w 25164"/>
                  <a:gd name="connsiteY2" fmla="*/ 28989 h 29888"/>
                  <a:gd name="connsiteX3" fmla="*/ 18125 w 25164"/>
                  <a:gd name="connsiteY3" fmla="*/ 21600 h 29888"/>
                  <a:gd name="connsiteX4" fmla="*/ 3475 w 25164"/>
                  <a:gd name="connsiteY4" fmla="*/ 21600 h 29888"/>
                  <a:gd name="connsiteX5" fmla="*/ 0 w 25164"/>
                  <a:gd name="connsiteY5" fmla="*/ 10800 h 29888"/>
                  <a:gd name="connsiteX6" fmla="*/ 3475 w 25164"/>
                  <a:gd name="connsiteY6" fmla="*/ 0 h 29888"/>
                  <a:gd name="connsiteX0" fmla="*/ 3475 w 25055"/>
                  <a:gd name="connsiteY0" fmla="*/ 0 h 30358"/>
                  <a:gd name="connsiteX1" fmla="*/ 18125 w 25055"/>
                  <a:gd name="connsiteY1" fmla="*/ 0 h 30358"/>
                  <a:gd name="connsiteX2" fmla="*/ 24936 w 25055"/>
                  <a:gd name="connsiteY2" fmla="*/ 28989 h 30358"/>
                  <a:gd name="connsiteX3" fmla="*/ 18125 w 25055"/>
                  <a:gd name="connsiteY3" fmla="*/ 21600 h 30358"/>
                  <a:gd name="connsiteX4" fmla="*/ 3475 w 25055"/>
                  <a:gd name="connsiteY4" fmla="*/ 21600 h 30358"/>
                  <a:gd name="connsiteX5" fmla="*/ 0 w 25055"/>
                  <a:gd name="connsiteY5" fmla="*/ 10800 h 30358"/>
                  <a:gd name="connsiteX6" fmla="*/ 3475 w 25055"/>
                  <a:gd name="connsiteY6" fmla="*/ 0 h 30358"/>
                  <a:gd name="connsiteX0" fmla="*/ 3475 w 25164"/>
                  <a:gd name="connsiteY0" fmla="*/ 0 h 30776"/>
                  <a:gd name="connsiteX1" fmla="*/ 18125 w 25164"/>
                  <a:gd name="connsiteY1" fmla="*/ 0 h 30776"/>
                  <a:gd name="connsiteX2" fmla="*/ 24936 w 25164"/>
                  <a:gd name="connsiteY2" fmla="*/ 28989 h 30776"/>
                  <a:gd name="connsiteX3" fmla="*/ 18125 w 25164"/>
                  <a:gd name="connsiteY3" fmla="*/ 21600 h 30776"/>
                  <a:gd name="connsiteX4" fmla="*/ 3475 w 25164"/>
                  <a:gd name="connsiteY4" fmla="*/ 21600 h 30776"/>
                  <a:gd name="connsiteX5" fmla="*/ 0 w 25164"/>
                  <a:gd name="connsiteY5" fmla="*/ 10800 h 30776"/>
                  <a:gd name="connsiteX6" fmla="*/ 3475 w 25164"/>
                  <a:gd name="connsiteY6" fmla="*/ 0 h 30776"/>
                  <a:gd name="connsiteX0" fmla="*/ 3475 w 24972"/>
                  <a:gd name="connsiteY0" fmla="*/ 0 h 30948"/>
                  <a:gd name="connsiteX1" fmla="*/ 18125 w 24972"/>
                  <a:gd name="connsiteY1" fmla="*/ 0 h 30948"/>
                  <a:gd name="connsiteX2" fmla="*/ 24936 w 24972"/>
                  <a:gd name="connsiteY2" fmla="*/ 28989 h 30948"/>
                  <a:gd name="connsiteX3" fmla="*/ 18125 w 24972"/>
                  <a:gd name="connsiteY3" fmla="*/ 21600 h 30948"/>
                  <a:gd name="connsiteX4" fmla="*/ 3475 w 24972"/>
                  <a:gd name="connsiteY4" fmla="*/ 21600 h 30948"/>
                  <a:gd name="connsiteX5" fmla="*/ 0 w 24972"/>
                  <a:gd name="connsiteY5" fmla="*/ 10800 h 30948"/>
                  <a:gd name="connsiteX6" fmla="*/ 3475 w 24972"/>
                  <a:gd name="connsiteY6" fmla="*/ 0 h 30948"/>
                  <a:gd name="connsiteX0" fmla="*/ 3475 w 25445"/>
                  <a:gd name="connsiteY0" fmla="*/ 0 h 31769"/>
                  <a:gd name="connsiteX1" fmla="*/ 18125 w 25445"/>
                  <a:gd name="connsiteY1" fmla="*/ 0 h 31769"/>
                  <a:gd name="connsiteX2" fmla="*/ 25412 w 25445"/>
                  <a:gd name="connsiteY2" fmla="*/ 29898 h 31769"/>
                  <a:gd name="connsiteX3" fmla="*/ 18125 w 25445"/>
                  <a:gd name="connsiteY3" fmla="*/ 21600 h 31769"/>
                  <a:gd name="connsiteX4" fmla="*/ 3475 w 25445"/>
                  <a:gd name="connsiteY4" fmla="*/ 21600 h 31769"/>
                  <a:gd name="connsiteX5" fmla="*/ 0 w 25445"/>
                  <a:gd name="connsiteY5" fmla="*/ 10800 h 31769"/>
                  <a:gd name="connsiteX6" fmla="*/ 3475 w 25445"/>
                  <a:gd name="connsiteY6" fmla="*/ 0 h 31769"/>
                  <a:gd name="connsiteX0" fmla="*/ 3475 w 25786"/>
                  <a:gd name="connsiteY0" fmla="*/ 0 h 31610"/>
                  <a:gd name="connsiteX1" fmla="*/ 18125 w 25786"/>
                  <a:gd name="connsiteY1" fmla="*/ 0 h 31610"/>
                  <a:gd name="connsiteX2" fmla="*/ 25412 w 25786"/>
                  <a:gd name="connsiteY2" fmla="*/ 29898 h 31610"/>
                  <a:gd name="connsiteX3" fmla="*/ 18125 w 25786"/>
                  <a:gd name="connsiteY3" fmla="*/ 21600 h 31610"/>
                  <a:gd name="connsiteX4" fmla="*/ 3475 w 25786"/>
                  <a:gd name="connsiteY4" fmla="*/ 21600 h 31610"/>
                  <a:gd name="connsiteX5" fmla="*/ 0 w 25786"/>
                  <a:gd name="connsiteY5" fmla="*/ 10800 h 31610"/>
                  <a:gd name="connsiteX6" fmla="*/ 3475 w 25786"/>
                  <a:gd name="connsiteY6" fmla="*/ 0 h 31610"/>
                  <a:gd name="connsiteX0" fmla="*/ 3475 w 25764"/>
                  <a:gd name="connsiteY0" fmla="*/ 0 h 31564"/>
                  <a:gd name="connsiteX1" fmla="*/ 18125 w 25764"/>
                  <a:gd name="connsiteY1" fmla="*/ 0 h 31564"/>
                  <a:gd name="connsiteX2" fmla="*/ 25412 w 25764"/>
                  <a:gd name="connsiteY2" fmla="*/ 29898 h 31564"/>
                  <a:gd name="connsiteX3" fmla="*/ 18125 w 25764"/>
                  <a:gd name="connsiteY3" fmla="*/ 21600 h 31564"/>
                  <a:gd name="connsiteX4" fmla="*/ 3475 w 25764"/>
                  <a:gd name="connsiteY4" fmla="*/ 21600 h 31564"/>
                  <a:gd name="connsiteX5" fmla="*/ 0 w 25764"/>
                  <a:gd name="connsiteY5" fmla="*/ 10800 h 31564"/>
                  <a:gd name="connsiteX6" fmla="*/ 3475 w 25764"/>
                  <a:gd name="connsiteY6" fmla="*/ 0 h 31564"/>
                  <a:gd name="connsiteX0" fmla="*/ 3475 w 25412"/>
                  <a:gd name="connsiteY0" fmla="*/ 0 h 31564"/>
                  <a:gd name="connsiteX1" fmla="*/ 18125 w 25412"/>
                  <a:gd name="connsiteY1" fmla="*/ 0 h 31564"/>
                  <a:gd name="connsiteX2" fmla="*/ 25412 w 25412"/>
                  <a:gd name="connsiteY2" fmla="*/ 29898 h 31564"/>
                  <a:gd name="connsiteX3" fmla="*/ 18125 w 25412"/>
                  <a:gd name="connsiteY3" fmla="*/ 21600 h 31564"/>
                  <a:gd name="connsiteX4" fmla="*/ 3475 w 25412"/>
                  <a:gd name="connsiteY4" fmla="*/ 21600 h 31564"/>
                  <a:gd name="connsiteX5" fmla="*/ 0 w 25412"/>
                  <a:gd name="connsiteY5" fmla="*/ 10800 h 31564"/>
                  <a:gd name="connsiteX6" fmla="*/ 3475 w 25412"/>
                  <a:gd name="connsiteY6" fmla="*/ 0 h 31564"/>
                  <a:gd name="connsiteX0" fmla="*/ 3475 w 25440"/>
                  <a:gd name="connsiteY0" fmla="*/ 0 h 31564"/>
                  <a:gd name="connsiteX1" fmla="*/ 18125 w 25440"/>
                  <a:gd name="connsiteY1" fmla="*/ 0 h 31564"/>
                  <a:gd name="connsiteX2" fmla="*/ 25412 w 25440"/>
                  <a:gd name="connsiteY2" fmla="*/ 29898 h 31564"/>
                  <a:gd name="connsiteX3" fmla="*/ 18125 w 25440"/>
                  <a:gd name="connsiteY3" fmla="*/ 21600 h 31564"/>
                  <a:gd name="connsiteX4" fmla="*/ 3475 w 25440"/>
                  <a:gd name="connsiteY4" fmla="*/ 21600 h 31564"/>
                  <a:gd name="connsiteX5" fmla="*/ 0 w 25440"/>
                  <a:gd name="connsiteY5" fmla="*/ 10800 h 31564"/>
                  <a:gd name="connsiteX6" fmla="*/ 3475 w 25440"/>
                  <a:gd name="connsiteY6" fmla="*/ 0 h 31564"/>
                  <a:gd name="connsiteX0" fmla="*/ 3475 w 25440"/>
                  <a:gd name="connsiteY0" fmla="*/ 0 h 29898"/>
                  <a:gd name="connsiteX1" fmla="*/ 18125 w 25440"/>
                  <a:gd name="connsiteY1" fmla="*/ 0 h 29898"/>
                  <a:gd name="connsiteX2" fmla="*/ 25412 w 25440"/>
                  <a:gd name="connsiteY2" fmla="*/ 29898 h 29898"/>
                  <a:gd name="connsiteX3" fmla="*/ 18125 w 25440"/>
                  <a:gd name="connsiteY3" fmla="*/ 21600 h 29898"/>
                  <a:gd name="connsiteX4" fmla="*/ 3475 w 25440"/>
                  <a:gd name="connsiteY4" fmla="*/ 21600 h 29898"/>
                  <a:gd name="connsiteX5" fmla="*/ 0 w 25440"/>
                  <a:gd name="connsiteY5" fmla="*/ 10800 h 29898"/>
                  <a:gd name="connsiteX6" fmla="*/ 3475 w 25440"/>
                  <a:gd name="connsiteY6" fmla="*/ 0 h 29898"/>
                  <a:gd name="connsiteX0" fmla="*/ 3475 w 25412"/>
                  <a:gd name="connsiteY0" fmla="*/ 0 h 29898"/>
                  <a:gd name="connsiteX1" fmla="*/ 25412 w 25412"/>
                  <a:gd name="connsiteY1" fmla="*/ 29898 h 29898"/>
                  <a:gd name="connsiteX2" fmla="*/ 18125 w 25412"/>
                  <a:gd name="connsiteY2" fmla="*/ 21600 h 29898"/>
                  <a:gd name="connsiteX3" fmla="*/ 3475 w 25412"/>
                  <a:gd name="connsiteY3" fmla="*/ 21600 h 29898"/>
                  <a:gd name="connsiteX4" fmla="*/ 0 w 25412"/>
                  <a:gd name="connsiteY4" fmla="*/ 10800 h 29898"/>
                  <a:gd name="connsiteX5" fmla="*/ 3475 w 25412"/>
                  <a:gd name="connsiteY5" fmla="*/ 0 h 29898"/>
                  <a:gd name="connsiteX0" fmla="*/ 3475 w 25412"/>
                  <a:gd name="connsiteY0" fmla="*/ 31 h 29929"/>
                  <a:gd name="connsiteX1" fmla="*/ 25412 w 25412"/>
                  <a:gd name="connsiteY1" fmla="*/ 29929 h 29929"/>
                  <a:gd name="connsiteX2" fmla="*/ 18125 w 25412"/>
                  <a:gd name="connsiteY2" fmla="*/ 21631 h 29929"/>
                  <a:gd name="connsiteX3" fmla="*/ 3475 w 25412"/>
                  <a:gd name="connsiteY3" fmla="*/ 21631 h 29929"/>
                  <a:gd name="connsiteX4" fmla="*/ 0 w 25412"/>
                  <a:gd name="connsiteY4" fmla="*/ 10831 h 29929"/>
                  <a:gd name="connsiteX5" fmla="*/ 3475 w 25412"/>
                  <a:gd name="connsiteY5" fmla="*/ 31 h 29929"/>
                  <a:gd name="connsiteX0" fmla="*/ 3475 w 25412"/>
                  <a:gd name="connsiteY0" fmla="*/ 42 h 29940"/>
                  <a:gd name="connsiteX1" fmla="*/ 25412 w 25412"/>
                  <a:gd name="connsiteY1" fmla="*/ 29940 h 29940"/>
                  <a:gd name="connsiteX2" fmla="*/ 18125 w 25412"/>
                  <a:gd name="connsiteY2" fmla="*/ 21642 h 29940"/>
                  <a:gd name="connsiteX3" fmla="*/ 3475 w 25412"/>
                  <a:gd name="connsiteY3" fmla="*/ 21642 h 29940"/>
                  <a:gd name="connsiteX4" fmla="*/ 0 w 25412"/>
                  <a:gd name="connsiteY4" fmla="*/ 10842 h 29940"/>
                  <a:gd name="connsiteX5" fmla="*/ 3475 w 25412"/>
                  <a:gd name="connsiteY5" fmla="*/ 42 h 29940"/>
                  <a:gd name="connsiteX0" fmla="*/ 3475 w 25412"/>
                  <a:gd name="connsiteY0" fmla="*/ 42 h 29940"/>
                  <a:gd name="connsiteX1" fmla="*/ 25412 w 25412"/>
                  <a:gd name="connsiteY1" fmla="*/ 29940 h 29940"/>
                  <a:gd name="connsiteX2" fmla="*/ 18125 w 25412"/>
                  <a:gd name="connsiteY2" fmla="*/ 21642 h 29940"/>
                  <a:gd name="connsiteX3" fmla="*/ 3475 w 25412"/>
                  <a:gd name="connsiteY3" fmla="*/ 21642 h 29940"/>
                  <a:gd name="connsiteX4" fmla="*/ 0 w 25412"/>
                  <a:gd name="connsiteY4" fmla="*/ 10842 h 29940"/>
                  <a:gd name="connsiteX5" fmla="*/ 3475 w 25412"/>
                  <a:gd name="connsiteY5" fmla="*/ 42 h 29940"/>
                  <a:gd name="connsiteX0" fmla="*/ 3475 w 25412"/>
                  <a:gd name="connsiteY0" fmla="*/ 1 h 29899"/>
                  <a:gd name="connsiteX1" fmla="*/ 25412 w 25412"/>
                  <a:gd name="connsiteY1" fmla="*/ 29899 h 29899"/>
                  <a:gd name="connsiteX2" fmla="*/ 18125 w 25412"/>
                  <a:gd name="connsiteY2" fmla="*/ 21601 h 29899"/>
                  <a:gd name="connsiteX3" fmla="*/ 3475 w 25412"/>
                  <a:gd name="connsiteY3" fmla="*/ 21601 h 29899"/>
                  <a:gd name="connsiteX4" fmla="*/ 0 w 25412"/>
                  <a:gd name="connsiteY4" fmla="*/ 10801 h 29899"/>
                  <a:gd name="connsiteX5" fmla="*/ 3475 w 25412"/>
                  <a:gd name="connsiteY5" fmla="*/ 1 h 29899"/>
                  <a:gd name="connsiteX0" fmla="*/ 3475 w 25412"/>
                  <a:gd name="connsiteY0" fmla="*/ 1 h 29899"/>
                  <a:gd name="connsiteX1" fmla="*/ 25412 w 25412"/>
                  <a:gd name="connsiteY1" fmla="*/ 29899 h 29899"/>
                  <a:gd name="connsiteX2" fmla="*/ 18125 w 25412"/>
                  <a:gd name="connsiteY2" fmla="*/ 21601 h 29899"/>
                  <a:gd name="connsiteX3" fmla="*/ 3475 w 25412"/>
                  <a:gd name="connsiteY3" fmla="*/ 21601 h 29899"/>
                  <a:gd name="connsiteX4" fmla="*/ 0 w 25412"/>
                  <a:gd name="connsiteY4" fmla="*/ 10801 h 29899"/>
                  <a:gd name="connsiteX5" fmla="*/ 3475 w 25412"/>
                  <a:gd name="connsiteY5" fmla="*/ 1 h 29899"/>
                  <a:gd name="connsiteX0" fmla="*/ 3475 w 25412"/>
                  <a:gd name="connsiteY0" fmla="*/ 1 h 29899"/>
                  <a:gd name="connsiteX1" fmla="*/ 25412 w 25412"/>
                  <a:gd name="connsiteY1" fmla="*/ 29899 h 29899"/>
                  <a:gd name="connsiteX2" fmla="*/ 18125 w 25412"/>
                  <a:gd name="connsiteY2" fmla="*/ 21601 h 29899"/>
                  <a:gd name="connsiteX3" fmla="*/ 3475 w 25412"/>
                  <a:gd name="connsiteY3" fmla="*/ 21601 h 29899"/>
                  <a:gd name="connsiteX4" fmla="*/ 0 w 25412"/>
                  <a:gd name="connsiteY4" fmla="*/ 10801 h 29899"/>
                  <a:gd name="connsiteX5" fmla="*/ 3475 w 25412"/>
                  <a:gd name="connsiteY5" fmla="*/ 1 h 29899"/>
                  <a:gd name="connsiteX0" fmla="*/ 3475 w 25412"/>
                  <a:gd name="connsiteY0" fmla="*/ 865 h 30763"/>
                  <a:gd name="connsiteX1" fmla="*/ 13659 w 25412"/>
                  <a:gd name="connsiteY1" fmla="*/ 4048 h 30763"/>
                  <a:gd name="connsiteX2" fmla="*/ 25412 w 25412"/>
                  <a:gd name="connsiteY2" fmla="*/ 30763 h 30763"/>
                  <a:gd name="connsiteX3" fmla="*/ 18125 w 25412"/>
                  <a:gd name="connsiteY3" fmla="*/ 22465 h 30763"/>
                  <a:gd name="connsiteX4" fmla="*/ 3475 w 25412"/>
                  <a:gd name="connsiteY4" fmla="*/ 22465 h 30763"/>
                  <a:gd name="connsiteX5" fmla="*/ 0 w 25412"/>
                  <a:gd name="connsiteY5" fmla="*/ 11665 h 30763"/>
                  <a:gd name="connsiteX6" fmla="*/ 3475 w 25412"/>
                  <a:gd name="connsiteY6" fmla="*/ 865 h 30763"/>
                  <a:gd name="connsiteX0" fmla="*/ 3475 w 25412"/>
                  <a:gd name="connsiteY0" fmla="*/ 529 h 30427"/>
                  <a:gd name="connsiteX1" fmla="*/ 14771 w 25412"/>
                  <a:gd name="connsiteY1" fmla="*/ 5076 h 30427"/>
                  <a:gd name="connsiteX2" fmla="*/ 25412 w 25412"/>
                  <a:gd name="connsiteY2" fmla="*/ 30427 h 30427"/>
                  <a:gd name="connsiteX3" fmla="*/ 18125 w 25412"/>
                  <a:gd name="connsiteY3" fmla="*/ 22129 h 30427"/>
                  <a:gd name="connsiteX4" fmla="*/ 3475 w 25412"/>
                  <a:gd name="connsiteY4" fmla="*/ 22129 h 30427"/>
                  <a:gd name="connsiteX5" fmla="*/ 0 w 25412"/>
                  <a:gd name="connsiteY5" fmla="*/ 11329 h 30427"/>
                  <a:gd name="connsiteX6" fmla="*/ 3475 w 25412"/>
                  <a:gd name="connsiteY6" fmla="*/ 529 h 30427"/>
                  <a:gd name="connsiteX0" fmla="*/ 3475 w 25412"/>
                  <a:gd name="connsiteY0" fmla="*/ 57 h 29955"/>
                  <a:gd name="connsiteX1" fmla="*/ 14771 w 25412"/>
                  <a:gd name="connsiteY1" fmla="*/ 4604 h 29955"/>
                  <a:gd name="connsiteX2" fmla="*/ 25412 w 25412"/>
                  <a:gd name="connsiteY2" fmla="*/ 29955 h 29955"/>
                  <a:gd name="connsiteX3" fmla="*/ 18125 w 25412"/>
                  <a:gd name="connsiteY3" fmla="*/ 21657 h 29955"/>
                  <a:gd name="connsiteX4" fmla="*/ 3475 w 25412"/>
                  <a:gd name="connsiteY4" fmla="*/ 21657 h 29955"/>
                  <a:gd name="connsiteX5" fmla="*/ 0 w 25412"/>
                  <a:gd name="connsiteY5" fmla="*/ 10857 h 29955"/>
                  <a:gd name="connsiteX6" fmla="*/ 3475 w 25412"/>
                  <a:gd name="connsiteY6" fmla="*/ 57 h 29955"/>
                  <a:gd name="connsiteX0" fmla="*/ 3475 w 25571"/>
                  <a:gd name="connsiteY0" fmla="*/ 57 h 28818"/>
                  <a:gd name="connsiteX1" fmla="*/ 14771 w 25571"/>
                  <a:gd name="connsiteY1" fmla="*/ 4604 h 28818"/>
                  <a:gd name="connsiteX2" fmla="*/ 25571 w 25571"/>
                  <a:gd name="connsiteY2" fmla="*/ 28818 h 28818"/>
                  <a:gd name="connsiteX3" fmla="*/ 18125 w 25571"/>
                  <a:gd name="connsiteY3" fmla="*/ 21657 h 28818"/>
                  <a:gd name="connsiteX4" fmla="*/ 3475 w 25571"/>
                  <a:gd name="connsiteY4" fmla="*/ 21657 h 28818"/>
                  <a:gd name="connsiteX5" fmla="*/ 0 w 25571"/>
                  <a:gd name="connsiteY5" fmla="*/ 10857 h 28818"/>
                  <a:gd name="connsiteX6" fmla="*/ 3475 w 25571"/>
                  <a:gd name="connsiteY6" fmla="*/ 57 h 28818"/>
                  <a:gd name="connsiteX0" fmla="*/ 3475 w 25571"/>
                  <a:gd name="connsiteY0" fmla="*/ 57 h 28818"/>
                  <a:gd name="connsiteX1" fmla="*/ 14771 w 25571"/>
                  <a:gd name="connsiteY1" fmla="*/ 4604 h 28818"/>
                  <a:gd name="connsiteX2" fmla="*/ 25571 w 25571"/>
                  <a:gd name="connsiteY2" fmla="*/ 28818 h 28818"/>
                  <a:gd name="connsiteX3" fmla="*/ 18125 w 25571"/>
                  <a:gd name="connsiteY3" fmla="*/ 21657 h 28818"/>
                  <a:gd name="connsiteX4" fmla="*/ 3475 w 25571"/>
                  <a:gd name="connsiteY4" fmla="*/ 21657 h 28818"/>
                  <a:gd name="connsiteX5" fmla="*/ 0 w 25571"/>
                  <a:gd name="connsiteY5" fmla="*/ 10857 h 28818"/>
                  <a:gd name="connsiteX6" fmla="*/ 3475 w 25571"/>
                  <a:gd name="connsiteY6" fmla="*/ 57 h 28818"/>
                  <a:gd name="connsiteX0" fmla="*/ 3475 w 25571"/>
                  <a:gd name="connsiteY0" fmla="*/ 57 h 28818"/>
                  <a:gd name="connsiteX1" fmla="*/ 14771 w 25571"/>
                  <a:gd name="connsiteY1" fmla="*/ 4604 h 28818"/>
                  <a:gd name="connsiteX2" fmla="*/ 25571 w 25571"/>
                  <a:gd name="connsiteY2" fmla="*/ 28818 h 28818"/>
                  <a:gd name="connsiteX3" fmla="*/ 18125 w 25571"/>
                  <a:gd name="connsiteY3" fmla="*/ 21657 h 28818"/>
                  <a:gd name="connsiteX4" fmla="*/ 3475 w 25571"/>
                  <a:gd name="connsiteY4" fmla="*/ 21657 h 28818"/>
                  <a:gd name="connsiteX5" fmla="*/ 0 w 25571"/>
                  <a:gd name="connsiteY5" fmla="*/ 10857 h 28818"/>
                  <a:gd name="connsiteX6" fmla="*/ 3475 w 25571"/>
                  <a:gd name="connsiteY6" fmla="*/ 57 h 28818"/>
                  <a:gd name="connsiteX0" fmla="*/ 3475 w 25571"/>
                  <a:gd name="connsiteY0" fmla="*/ 57 h 28818"/>
                  <a:gd name="connsiteX1" fmla="*/ 14771 w 25571"/>
                  <a:gd name="connsiteY1" fmla="*/ 4604 h 28818"/>
                  <a:gd name="connsiteX2" fmla="*/ 25571 w 25571"/>
                  <a:gd name="connsiteY2" fmla="*/ 28818 h 28818"/>
                  <a:gd name="connsiteX3" fmla="*/ 18125 w 25571"/>
                  <a:gd name="connsiteY3" fmla="*/ 21657 h 28818"/>
                  <a:gd name="connsiteX4" fmla="*/ 3475 w 25571"/>
                  <a:gd name="connsiteY4" fmla="*/ 21657 h 28818"/>
                  <a:gd name="connsiteX5" fmla="*/ 0 w 25571"/>
                  <a:gd name="connsiteY5" fmla="*/ 10857 h 28818"/>
                  <a:gd name="connsiteX6" fmla="*/ 3475 w 25571"/>
                  <a:gd name="connsiteY6" fmla="*/ 57 h 28818"/>
                  <a:gd name="connsiteX0" fmla="*/ 3475 w 25730"/>
                  <a:gd name="connsiteY0" fmla="*/ 57 h 28136"/>
                  <a:gd name="connsiteX1" fmla="*/ 14771 w 25730"/>
                  <a:gd name="connsiteY1" fmla="*/ 4604 h 28136"/>
                  <a:gd name="connsiteX2" fmla="*/ 25730 w 25730"/>
                  <a:gd name="connsiteY2" fmla="*/ 28136 h 28136"/>
                  <a:gd name="connsiteX3" fmla="*/ 18125 w 25730"/>
                  <a:gd name="connsiteY3" fmla="*/ 21657 h 28136"/>
                  <a:gd name="connsiteX4" fmla="*/ 3475 w 25730"/>
                  <a:gd name="connsiteY4" fmla="*/ 21657 h 28136"/>
                  <a:gd name="connsiteX5" fmla="*/ 0 w 25730"/>
                  <a:gd name="connsiteY5" fmla="*/ 10857 h 28136"/>
                  <a:gd name="connsiteX6" fmla="*/ 3475 w 25730"/>
                  <a:gd name="connsiteY6" fmla="*/ 57 h 28136"/>
                  <a:gd name="connsiteX0" fmla="*/ 3475 w 25730"/>
                  <a:gd name="connsiteY0" fmla="*/ 57 h 28136"/>
                  <a:gd name="connsiteX1" fmla="*/ 14771 w 25730"/>
                  <a:gd name="connsiteY1" fmla="*/ 4604 h 28136"/>
                  <a:gd name="connsiteX2" fmla="*/ 25730 w 25730"/>
                  <a:gd name="connsiteY2" fmla="*/ 28136 h 28136"/>
                  <a:gd name="connsiteX3" fmla="*/ 18125 w 25730"/>
                  <a:gd name="connsiteY3" fmla="*/ 21657 h 28136"/>
                  <a:gd name="connsiteX4" fmla="*/ 3475 w 25730"/>
                  <a:gd name="connsiteY4" fmla="*/ 21657 h 28136"/>
                  <a:gd name="connsiteX5" fmla="*/ 0 w 25730"/>
                  <a:gd name="connsiteY5" fmla="*/ 10857 h 28136"/>
                  <a:gd name="connsiteX6" fmla="*/ 3475 w 25730"/>
                  <a:gd name="connsiteY6" fmla="*/ 57 h 28136"/>
                  <a:gd name="connsiteX0" fmla="*/ 3475 w 25730"/>
                  <a:gd name="connsiteY0" fmla="*/ 57 h 28136"/>
                  <a:gd name="connsiteX1" fmla="*/ 14771 w 25730"/>
                  <a:gd name="connsiteY1" fmla="*/ 4604 h 28136"/>
                  <a:gd name="connsiteX2" fmla="*/ 25730 w 25730"/>
                  <a:gd name="connsiteY2" fmla="*/ 28136 h 28136"/>
                  <a:gd name="connsiteX3" fmla="*/ 18125 w 25730"/>
                  <a:gd name="connsiteY3" fmla="*/ 21657 h 28136"/>
                  <a:gd name="connsiteX4" fmla="*/ 3475 w 25730"/>
                  <a:gd name="connsiteY4" fmla="*/ 21657 h 28136"/>
                  <a:gd name="connsiteX5" fmla="*/ 0 w 25730"/>
                  <a:gd name="connsiteY5" fmla="*/ 10857 h 28136"/>
                  <a:gd name="connsiteX6" fmla="*/ 3475 w 25730"/>
                  <a:gd name="connsiteY6" fmla="*/ 57 h 28136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492"/>
                  <a:gd name="connsiteY0" fmla="*/ 57 h 27454"/>
                  <a:gd name="connsiteX1" fmla="*/ 14771 w 25492"/>
                  <a:gd name="connsiteY1" fmla="*/ 4604 h 27454"/>
                  <a:gd name="connsiteX2" fmla="*/ 25492 w 25492"/>
                  <a:gd name="connsiteY2" fmla="*/ 27454 h 27454"/>
                  <a:gd name="connsiteX3" fmla="*/ 18125 w 25492"/>
                  <a:gd name="connsiteY3" fmla="*/ 21657 h 27454"/>
                  <a:gd name="connsiteX4" fmla="*/ 3475 w 25492"/>
                  <a:gd name="connsiteY4" fmla="*/ 21657 h 27454"/>
                  <a:gd name="connsiteX5" fmla="*/ 0 w 25492"/>
                  <a:gd name="connsiteY5" fmla="*/ 10857 h 27454"/>
                  <a:gd name="connsiteX6" fmla="*/ 3475 w 25492"/>
                  <a:gd name="connsiteY6" fmla="*/ 57 h 27454"/>
                  <a:gd name="connsiteX0" fmla="*/ 3475 w 25599"/>
                  <a:gd name="connsiteY0" fmla="*/ 57 h 26842"/>
                  <a:gd name="connsiteX1" fmla="*/ 14771 w 25599"/>
                  <a:gd name="connsiteY1" fmla="*/ 4604 h 26842"/>
                  <a:gd name="connsiteX2" fmla="*/ 25599 w 25599"/>
                  <a:gd name="connsiteY2" fmla="*/ 26842 h 26842"/>
                  <a:gd name="connsiteX3" fmla="*/ 18125 w 25599"/>
                  <a:gd name="connsiteY3" fmla="*/ 21657 h 26842"/>
                  <a:gd name="connsiteX4" fmla="*/ 3475 w 25599"/>
                  <a:gd name="connsiteY4" fmla="*/ 21657 h 26842"/>
                  <a:gd name="connsiteX5" fmla="*/ 0 w 25599"/>
                  <a:gd name="connsiteY5" fmla="*/ 10857 h 26842"/>
                  <a:gd name="connsiteX6" fmla="*/ 3475 w 25599"/>
                  <a:gd name="connsiteY6" fmla="*/ 57 h 26842"/>
                  <a:gd name="connsiteX0" fmla="*/ 3475 w 25599"/>
                  <a:gd name="connsiteY0" fmla="*/ 57 h 26842"/>
                  <a:gd name="connsiteX1" fmla="*/ 14771 w 25599"/>
                  <a:gd name="connsiteY1" fmla="*/ 4604 h 26842"/>
                  <a:gd name="connsiteX2" fmla="*/ 25599 w 25599"/>
                  <a:gd name="connsiteY2" fmla="*/ 26842 h 26842"/>
                  <a:gd name="connsiteX3" fmla="*/ 18125 w 25599"/>
                  <a:gd name="connsiteY3" fmla="*/ 21657 h 26842"/>
                  <a:gd name="connsiteX4" fmla="*/ 3475 w 25599"/>
                  <a:gd name="connsiteY4" fmla="*/ 21657 h 26842"/>
                  <a:gd name="connsiteX5" fmla="*/ 0 w 25599"/>
                  <a:gd name="connsiteY5" fmla="*/ 10857 h 26842"/>
                  <a:gd name="connsiteX6" fmla="*/ 3475 w 25599"/>
                  <a:gd name="connsiteY6" fmla="*/ 57 h 26842"/>
                  <a:gd name="connsiteX0" fmla="*/ 3475 w 25599"/>
                  <a:gd name="connsiteY0" fmla="*/ 57 h 26842"/>
                  <a:gd name="connsiteX1" fmla="*/ 14771 w 25599"/>
                  <a:gd name="connsiteY1" fmla="*/ 4604 h 26842"/>
                  <a:gd name="connsiteX2" fmla="*/ 25599 w 25599"/>
                  <a:gd name="connsiteY2" fmla="*/ 26842 h 26842"/>
                  <a:gd name="connsiteX3" fmla="*/ 18125 w 25599"/>
                  <a:gd name="connsiteY3" fmla="*/ 21657 h 26842"/>
                  <a:gd name="connsiteX4" fmla="*/ 3475 w 25599"/>
                  <a:gd name="connsiteY4" fmla="*/ 21657 h 26842"/>
                  <a:gd name="connsiteX5" fmla="*/ 0 w 25599"/>
                  <a:gd name="connsiteY5" fmla="*/ 10857 h 26842"/>
                  <a:gd name="connsiteX6" fmla="*/ 3475 w 25599"/>
                  <a:gd name="connsiteY6" fmla="*/ 57 h 26842"/>
                  <a:gd name="connsiteX0" fmla="*/ 3475 w 25599"/>
                  <a:gd name="connsiteY0" fmla="*/ 57 h 26842"/>
                  <a:gd name="connsiteX1" fmla="*/ 14771 w 25599"/>
                  <a:gd name="connsiteY1" fmla="*/ 4604 h 26842"/>
                  <a:gd name="connsiteX2" fmla="*/ 25599 w 25599"/>
                  <a:gd name="connsiteY2" fmla="*/ 26842 h 26842"/>
                  <a:gd name="connsiteX3" fmla="*/ 18125 w 25599"/>
                  <a:gd name="connsiteY3" fmla="*/ 21657 h 26842"/>
                  <a:gd name="connsiteX4" fmla="*/ 3475 w 25599"/>
                  <a:gd name="connsiteY4" fmla="*/ 21657 h 26842"/>
                  <a:gd name="connsiteX5" fmla="*/ 0 w 25599"/>
                  <a:gd name="connsiteY5" fmla="*/ 10857 h 26842"/>
                  <a:gd name="connsiteX6" fmla="*/ 3475 w 25599"/>
                  <a:gd name="connsiteY6" fmla="*/ 57 h 26842"/>
                  <a:gd name="connsiteX0" fmla="*/ 3475 w 25599"/>
                  <a:gd name="connsiteY0" fmla="*/ 57 h 26842"/>
                  <a:gd name="connsiteX1" fmla="*/ 14771 w 25599"/>
                  <a:gd name="connsiteY1" fmla="*/ 4604 h 26842"/>
                  <a:gd name="connsiteX2" fmla="*/ 25599 w 25599"/>
                  <a:gd name="connsiteY2" fmla="*/ 26842 h 26842"/>
                  <a:gd name="connsiteX3" fmla="*/ 18125 w 25599"/>
                  <a:gd name="connsiteY3" fmla="*/ 21657 h 26842"/>
                  <a:gd name="connsiteX4" fmla="*/ 3475 w 25599"/>
                  <a:gd name="connsiteY4" fmla="*/ 21657 h 26842"/>
                  <a:gd name="connsiteX5" fmla="*/ 0 w 25599"/>
                  <a:gd name="connsiteY5" fmla="*/ 10857 h 26842"/>
                  <a:gd name="connsiteX6" fmla="*/ 3475 w 25599"/>
                  <a:gd name="connsiteY6" fmla="*/ 57 h 26842"/>
                  <a:gd name="connsiteX0" fmla="*/ 3475 w 23590"/>
                  <a:gd name="connsiteY0" fmla="*/ 57 h 26407"/>
                  <a:gd name="connsiteX1" fmla="*/ 14771 w 23590"/>
                  <a:gd name="connsiteY1" fmla="*/ 4604 h 26407"/>
                  <a:gd name="connsiteX2" fmla="*/ 23590 w 23590"/>
                  <a:gd name="connsiteY2" fmla="*/ 26407 h 26407"/>
                  <a:gd name="connsiteX3" fmla="*/ 18125 w 23590"/>
                  <a:gd name="connsiteY3" fmla="*/ 21657 h 26407"/>
                  <a:gd name="connsiteX4" fmla="*/ 3475 w 23590"/>
                  <a:gd name="connsiteY4" fmla="*/ 21657 h 26407"/>
                  <a:gd name="connsiteX5" fmla="*/ 0 w 23590"/>
                  <a:gd name="connsiteY5" fmla="*/ 10857 h 26407"/>
                  <a:gd name="connsiteX6" fmla="*/ 3475 w 23590"/>
                  <a:gd name="connsiteY6" fmla="*/ 57 h 26407"/>
                  <a:gd name="connsiteX0" fmla="*/ 3475 w 23590"/>
                  <a:gd name="connsiteY0" fmla="*/ 57 h 26407"/>
                  <a:gd name="connsiteX1" fmla="*/ 14771 w 23590"/>
                  <a:gd name="connsiteY1" fmla="*/ 4604 h 26407"/>
                  <a:gd name="connsiteX2" fmla="*/ 23590 w 23590"/>
                  <a:gd name="connsiteY2" fmla="*/ 26407 h 26407"/>
                  <a:gd name="connsiteX3" fmla="*/ 18125 w 23590"/>
                  <a:gd name="connsiteY3" fmla="*/ 21657 h 26407"/>
                  <a:gd name="connsiteX4" fmla="*/ 3475 w 23590"/>
                  <a:gd name="connsiteY4" fmla="*/ 21657 h 26407"/>
                  <a:gd name="connsiteX5" fmla="*/ 0 w 23590"/>
                  <a:gd name="connsiteY5" fmla="*/ 10857 h 26407"/>
                  <a:gd name="connsiteX6" fmla="*/ 3475 w 23590"/>
                  <a:gd name="connsiteY6" fmla="*/ 57 h 26407"/>
                  <a:gd name="connsiteX0" fmla="*/ 3475 w 23590"/>
                  <a:gd name="connsiteY0" fmla="*/ 57 h 26407"/>
                  <a:gd name="connsiteX1" fmla="*/ 14771 w 23590"/>
                  <a:gd name="connsiteY1" fmla="*/ 4604 h 26407"/>
                  <a:gd name="connsiteX2" fmla="*/ 23590 w 23590"/>
                  <a:gd name="connsiteY2" fmla="*/ 26407 h 26407"/>
                  <a:gd name="connsiteX3" fmla="*/ 18125 w 23590"/>
                  <a:gd name="connsiteY3" fmla="*/ 21657 h 26407"/>
                  <a:gd name="connsiteX4" fmla="*/ 3475 w 23590"/>
                  <a:gd name="connsiteY4" fmla="*/ 21657 h 26407"/>
                  <a:gd name="connsiteX5" fmla="*/ 0 w 23590"/>
                  <a:gd name="connsiteY5" fmla="*/ 10857 h 26407"/>
                  <a:gd name="connsiteX6" fmla="*/ 3475 w 23590"/>
                  <a:gd name="connsiteY6" fmla="*/ 57 h 26407"/>
                  <a:gd name="connsiteX0" fmla="*/ 3475 w 23590"/>
                  <a:gd name="connsiteY0" fmla="*/ 57 h 26407"/>
                  <a:gd name="connsiteX1" fmla="*/ 14771 w 23590"/>
                  <a:gd name="connsiteY1" fmla="*/ 4604 h 26407"/>
                  <a:gd name="connsiteX2" fmla="*/ 23590 w 23590"/>
                  <a:gd name="connsiteY2" fmla="*/ 26407 h 26407"/>
                  <a:gd name="connsiteX3" fmla="*/ 18125 w 23590"/>
                  <a:gd name="connsiteY3" fmla="*/ 21657 h 26407"/>
                  <a:gd name="connsiteX4" fmla="*/ 3475 w 23590"/>
                  <a:gd name="connsiteY4" fmla="*/ 21657 h 26407"/>
                  <a:gd name="connsiteX5" fmla="*/ 0 w 23590"/>
                  <a:gd name="connsiteY5" fmla="*/ 10857 h 26407"/>
                  <a:gd name="connsiteX6" fmla="*/ 3475 w 23590"/>
                  <a:gd name="connsiteY6" fmla="*/ 57 h 26407"/>
                  <a:gd name="connsiteX0" fmla="*/ 3475 w 23590"/>
                  <a:gd name="connsiteY0" fmla="*/ 57 h 26407"/>
                  <a:gd name="connsiteX1" fmla="*/ 14771 w 23590"/>
                  <a:gd name="connsiteY1" fmla="*/ 4604 h 26407"/>
                  <a:gd name="connsiteX2" fmla="*/ 23590 w 23590"/>
                  <a:gd name="connsiteY2" fmla="*/ 26407 h 26407"/>
                  <a:gd name="connsiteX3" fmla="*/ 18125 w 23590"/>
                  <a:gd name="connsiteY3" fmla="*/ 21657 h 26407"/>
                  <a:gd name="connsiteX4" fmla="*/ 3475 w 23590"/>
                  <a:gd name="connsiteY4" fmla="*/ 21657 h 26407"/>
                  <a:gd name="connsiteX5" fmla="*/ 0 w 23590"/>
                  <a:gd name="connsiteY5" fmla="*/ 10857 h 26407"/>
                  <a:gd name="connsiteX6" fmla="*/ 3475 w 23590"/>
                  <a:gd name="connsiteY6" fmla="*/ 57 h 26407"/>
                  <a:gd name="connsiteX0" fmla="*/ 3475 w 23590"/>
                  <a:gd name="connsiteY0" fmla="*/ 115 h 26465"/>
                  <a:gd name="connsiteX1" fmla="*/ 16863 w 23590"/>
                  <a:gd name="connsiteY1" fmla="*/ 4229 h 26465"/>
                  <a:gd name="connsiteX2" fmla="*/ 23590 w 23590"/>
                  <a:gd name="connsiteY2" fmla="*/ 26465 h 26465"/>
                  <a:gd name="connsiteX3" fmla="*/ 18125 w 23590"/>
                  <a:gd name="connsiteY3" fmla="*/ 21715 h 26465"/>
                  <a:gd name="connsiteX4" fmla="*/ 3475 w 23590"/>
                  <a:gd name="connsiteY4" fmla="*/ 21715 h 26465"/>
                  <a:gd name="connsiteX5" fmla="*/ 0 w 23590"/>
                  <a:gd name="connsiteY5" fmla="*/ 10915 h 26465"/>
                  <a:gd name="connsiteX6" fmla="*/ 3475 w 23590"/>
                  <a:gd name="connsiteY6" fmla="*/ 115 h 26465"/>
                  <a:gd name="connsiteX0" fmla="*/ 3475 w 23590"/>
                  <a:gd name="connsiteY0" fmla="*/ 115 h 26465"/>
                  <a:gd name="connsiteX1" fmla="*/ 16863 w 23590"/>
                  <a:gd name="connsiteY1" fmla="*/ 4229 h 26465"/>
                  <a:gd name="connsiteX2" fmla="*/ 23590 w 23590"/>
                  <a:gd name="connsiteY2" fmla="*/ 26465 h 26465"/>
                  <a:gd name="connsiteX3" fmla="*/ 18125 w 23590"/>
                  <a:gd name="connsiteY3" fmla="*/ 21715 h 26465"/>
                  <a:gd name="connsiteX4" fmla="*/ 3475 w 23590"/>
                  <a:gd name="connsiteY4" fmla="*/ 21715 h 26465"/>
                  <a:gd name="connsiteX5" fmla="*/ 0 w 23590"/>
                  <a:gd name="connsiteY5" fmla="*/ 10915 h 26465"/>
                  <a:gd name="connsiteX6" fmla="*/ 3475 w 23590"/>
                  <a:gd name="connsiteY6" fmla="*/ 115 h 26465"/>
                  <a:gd name="connsiteX0" fmla="*/ 3475 w 23590"/>
                  <a:gd name="connsiteY0" fmla="*/ 115 h 26465"/>
                  <a:gd name="connsiteX1" fmla="*/ 16863 w 23590"/>
                  <a:gd name="connsiteY1" fmla="*/ 4229 h 26465"/>
                  <a:gd name="connsiteX2" fmla="*/ 23590 w 23590"/>
                  <a:gd name="connsiteY2" fmla="*/ 26465 h 26465"/>
                  <a:gd name="connsiteX3" fmla="*/ 17221 w 23590"/>
                  <a:gd name="connsiteY3" fmla="*/ 21571 h 26465"/>
                  <a:gd name="connsiteX4" fmla="*/ 3475 w 23590"/>
                  <a:gd name="connsiteY4" fmla="*/ 21715 h 26465"/>
                  <a:gd name="connsiteX5" fmla="*/ 0 w 23590"/>
                  <a:gd name="connsiteY5" fmla="*/ 10915 h 26465"/>
                  <a:gd name="connsiteX6" fmla="*/ 3475 w 23590"/>
                  <a:gd name="connsiteY6" fmla="*/ 115 h 26465"/>
                  <a:gd name="connsiteX0" fmla="*/ 7690 w 23715"/>
                  <a:gd name="connsiteY0" fmla="*/ 91 h 26585"/>
                  <a:gd name="connsiteX1" fmla="*/ 16988 w 23715"/>
                  <a:gd name="connsiteY1" fmla="*/ 4349 h 26585"/>
                  <a:gd name="connsiteX2" fmla="*/ 23715 w 23715"/>
                  <a:gd name="connsiteY2" fmla="*/ 26585 h 26585"/>
                  <a:gd name="connsiteX3" fmla="*/ 17346 w 23715"/>
                  <a:gd name="connsiteY3" fmla="*/ 21691 h 26585"/>
                  <a:gd name="connsiteX4" fmla="*/ 3600 w 23715"/>
                  <a:gd name="connsiteY4" fmla="*/ 21835 h 26585"/>
                  <a:gd name="connsiteX5" fmla="*/ 125 w 23715"/>
                  <a:gd name="connsiteY5" fmla="*/ 11035 h 26585"/>
                  <a:gd name="connsiteX6" fmla="*/ 7690 w 23715"/>
                  <a:gd name="connsiteY6" fmla="*/ 91 h 26585"/>
                  <a:gd name="connsiteX0" fmla="*/ 4503 w 20528"/>
                  <a:gd name="connsiteY0" fmla="*/ 91 h 26585"/>
                  <a:gd name="connsiteX1" fmla="*/ 13801 w 20528"/>
                  <a:gd name="connsiteY1" fmla="*/ 4349 h 26585"/>
                  <a:gd name="connsiteX2" fmla="*/ 20528 w 20528"/>
                  <a:gd name="connsiteY2" fmla="*/ 26585 h 26585"/>
                  <a:gd name="connsiteX3" fmla="*/ 14159 w 20528"/>
                  <a:gd name="connsiteY3" fmla="*/ 21691 h 26585"/>
                  <a:gd name="connsiteX4" fmla="*/ 413 w 20528"/>
                  <a:gd name="connsiteY4" fmla="*/ 21835 h 26585"/>
                  <a:gd name="connsiteX5" fmla="*/ 4503 w 20528"/>
                  <a:gd name="connsiteY5" fmla="*/ 91 h 26585"/>
                  <a:gd name="connsiteX0" fmla="*/ 1813 w 17838"/>
                  <a:gd name="connsiteY0" fmla="*/ 91 h 26585"/>
                  <a:gd name="connsiteX1" fmla="*/ 11111 w 17838"/>
                  <a:gd name="connsiteY1" fmla="*/ 4349 h 26585"/>
                  <a:gd name="connsiteX2" fmla="*/ 17838 w 17838"/>
                  <a:gd name="connsiteY2" fmla="*/ 26585 h 26585"/>
                  <a:gd name="connsiteX3" fmla="*/ 11469 w 17838"/>
                  <a:gd name="connsiteY3" fmla="*/ 21691 h 26585"/>
                  <a:gd name="connsiteX4" fmla="*/ 1099 w 17838"/>
                  <a:gd name="connsiteY4" fmla="*/ 21402 h 26585"/>
                  <a:gd name="connsiteX5" fmla="*/ 1813 w 17838"/>
                  <a:gd name="connsiteY5" fmla="*/ 91 h 26585"/>
                  <a:gd name="connsiteX0" fmla="*/ 1681 w 17706"/>
                  <a:gd name="connsiteY0" fmla="*/ 91 h 26585"/>
                  <a:gd name="connsiteX1" fmla="*/ 10979 w 17706"/>
                  <a:gd name="connsiteY1" fmla="*/ 4349 h 26585"/>
                  <a:gd name="connsiteX2" fmla="*/ 17706 w 17706"/>
                  <a:gd name="connsiteY2" fmla="*/ 26585 h 26585"/>
                  <a:gd name="connsiteX3" fmla="*/ 11337 w 17706"/>
                  <a:gd name="connsiteY3" fmla="*/ 21691 h 26585"/>
                  <a:gd name="connsiteX4" fmla="*/ 1205 w 17706"/>
                  <a:gd name="connsiteY4" fmla="*/ 21546 h 26585"/>
                  <a:gd name="connsiteX5" fmla="*/ 1681 w 17706"/>
                  <a:gd name="connsiteY5" fmla="*/ 91 h 26585"/>
                  <a:gd name="connsiteX0" fmla="*/ 1681 w 17706"/>
                  <a:gd name="connsiteY0" fmla="*/ 91 h 26585"/>
                  <a:gd name="connsiteX1" fmla="*/ 10979 w 17706"/>
                  <a:gd name="connsiteY1" fmla="*/ 4349 h 26585"/>
                  <a:gd name="connsiteX2" fmla="*/ 17706 w 17706"/>
                  <a:gd name="connsiteY2" fmla="*/ 26585 h 26585"/>
                  <a:gd name="connsiteX3" fmla="*/ 11337 w 17706"/>
                  <a:gd name="connsiteY3" fmla="*/ 21691 h 26585"/>
                  <a:gd name="connsiteX4" fmla="*/ 1205 w 17706"/>
                  <a:gd name="connsiteY4" fmla="*/ 21546 h 26585"/>
                  <a:gd name="connsiteX5" fmla="*/ 1681 w 17706"/>
                  <a:gd name="connsiteY5" fmla="*/ 91 h 26585"/>
                  <a:gd name="connsiteX0" fmla="*/ 1130 w 17155"/>
                  <a:gd name="connsiteY0" fmla="*/ 91 h 26585"/>
                  <a:gd name="connsiteX1" fmla="*/ 10428 w 17155"/>
                  <a:gd name="connsiteY1" fmla="*/ 4349 h 26585"/>
                  <a:gd name="connsiteX2" fmla="*/ 17155 w 17155"/>
                  <a:gd name="connsiteY2" fmla="*/ 26585 h 26585"/>
                  <a:gd name="connsiteX3" fmla="*/ 10786 w 17155"/>
                  <a:gd name="connsiteY3" fmla="*/ 21691 h 26585"/>
                  <a:gd name="connsiteX4" fmla="*/ 654 w 17155"/>
                  <a:gd name="connsiteY4" fmla="*/ 21546 h 26585"/>
                  <a:gd name="connsiteX5" fmla="*/ 1130 w 17155"/>
                  <a:gd name="connsiteY5" fmla="*/ 91 h 26585"/>
                  <a:gd name="connsiteX0" fmla="*/ 476 w 16501"/>
                  <a:gd name="connsiteY0" fmla="*/ 91 h 26585"/>
                  <a:gd name="connsiteX1" fmla="*/ 9774 w 16501"/>
                  <a:gd name="connsiteY1" fmla="*/ 4349 h 26585"/>
                  <a:gd name="connsiteX2" fmla="*/ 16501 w 16501"/>
                  <a:gd name="connsiteY2" fmla="*/ 26585 h 26585"/>
                  <a:gd name="connsiteX3" fmla="*/ 10132 w 16501"/>
                  <a:gd name="connsiteY3" fmla="*/ 21691 h 26585"/>
                  <a:gd name="connsiteX4" fmla="*/ 0 w 16501"/>
                  <a:gd name="connsiteY4" fmla="*/ 21546 h 26585"/>
                  <a:gd name="connsiteX5" fmla="*/ 476 w 16501"/>
                  <a:gd name="connsiteY5" fmla="*/ 91 h 26585"/>
                  <a:gd name="connsiteX0" fmla="*/ 193 w 16598"/>
                  <a:gd name="connsiteY0" fmla="*/ 116 h 26466"/>
                  <a:gd name="connsiteX1" fmla="*/ 9871 w 16598"/>
                  <a:gd name="connsiteY1" fmla="*/ 4230 h 26466"/>
                  <a:gd name="connsiteX2" fmla="*/ 16598 w 16598"/>
                  <a:gd name="connsiteY2" fmla="*/ 26466 h 26466"/>
                  <a:gd name="connsiteX3" fmla="*/ 10229 w 16598"/>
                  <a:gd name="connsiteY3" fmla="*/ 21572 h 26466"/>
                  <a:gd name="connsiteX4" fmla="*/ 97 w 16598"/>
                  <a:gd name="connsiteY4" fmla="*/ 21427 h 26466"/>
                  <a:gd name="connsiteX5" fmla="*/ 193 w 16598"/>
                  <a:gd name="connsiteY5" fmla="*/ 116 h 26466"/>
                  <a:gd name="connsiteX0" fmla="*/ 96 w 16501"/>
                  <a:gd name="connsiteY0" fmla="*/ 116 h 26466"/>
                  <a:gd name="connsiteX1" fmla="*/ 9774 w 16501"/>
                  <a:gd name="connsiteY1" fmla="*/ 4230 h 26466"/>
                  <a:gd name="connsiteX2" fmla="*/ 16501 w 16501"/>
                  <a:gd name="connsiteY2" fmla="*/ 26466 h 26466"/>
                  <a:gd name="connsiteX3" fmla="*/ 10132 w 16501"/>
                  <a:gd name="connsiteY3" fmla="*/ 21572 h 26466"/>
                  <a:gd name="connsiteX4" fmla="*/ 0 w 16501"/>
                  <a:gd name="connsiteY4" fmla="*/ 21427 h 26466"/>
                  <a:gd name="connsiteX5" fmla="*/ 96 w 16501"/>
                  <a:gd name="connsiteY5" fmla="*/ 116 h 26466"/>
                  <a:gd name="connsiteX0" fmla="*/ 100 w 16505"/>
                  <a:gd name="connsiteY0" fmla="*/ 116 h 26466"/>
                  <a:gd name="connsiteX1" fmla="*/ 9778 w 16505"/>
                  <a:gd name="connsiteY1" fmla="*/ 4230 h 26466"/>
                  <a:gd name="connsiteX2" fmla="*/ 16505 w 16505"/>
                  <a:gd name="connsiteY2" fmla="*/ 26466 h 26466"/>
                  <a:gd name="connsiteX3" fmla="*/ 10136 w 16505"/>
                  <a:gd name="connsiteY3" fmla="*/ 21572 h 26466"/>
                  <a:gd name="connsiteX4" fmla="*/ 4 w 16505"/>
                  <a:gd name="connsiteY4" fmla="*/ 21427 h 26466"/>
                  <a:gd name="connsiteX5" fmla="*/ 100 w 16505"/>
                  <a:gd name="connsiteY5" fmla="*/ 116 h 26466"/>
                  <a:gd name="connsiteX0" fmla="*/ 8 w 16508"/>
                  <a:gd name="connsiteY0" fmla="*/ 116 h 26466"/>
                  <a:gd name="connsiteX1" fmla="*/ 9781 w 16508"/>
                  <a:gd name="connsiteY1" fmla="*/ 4230 h 26466"/>
                  <a:gd name="connsiteX2" fmla="*/ 16508 w 16508"/>
                  <a:gd name="connsiteY2" fmla="*/ 26466 h 26466"/>
                  <a:gd name="connsiteX3" fmla="*/ 10139 w 16508"/>
                  <a:gd name="connsiteY3" fmla="*/ 21572 h 26466"/>
                  <a:gd name="connsiteX4" fmla="*/ 7 w 16508"/>
                  <a:gd name="connsiteY4" fmla="*/ 21427 h 26466"/>
                  <a:gd name="connsiteX5" fmla="*/ 8 w 16508"/>
                  <a:gd name="connsiteY5" fmla="*/ 116 h 26466"/>
                  <a:gd name="connsiteX0" fmla="*/ 8 w 16508"/>
                  <a:gd name="connsiteY0" fmla="*/ 116 h 26466"/>
                  <a:gd name="connsiteX1" fmla="*/ 9781 w 16508"/>
                  <a:gd name="connsiteY1" fmla="*/ 4230 h 26466"/>
                  <a:gd name="connsiteX2" fmla="*/ 16508 w 16508"/>
                  <a:gd name="connsiteY2" fmla="*/ 26466 h 26466"/>
                  <a:gd name="connsiteX3" fmla="*/ 7619 w 16508"/>
                  <a:gd name="connsiteY3" fmla="*/ 21572 h 26466"/>
                  <a:gd name="connsiteX4" fmla="*/ 7 w 16508"/>
                  <a:gd name="connsiteY4" fmla="*/ 21427 h 26466"/>
                  <a:gd name="connsiteX5" fmla="*/ 8 w 16508"/>
                  <a:gd name="connsiteY5" fmla="*/ 116 h 26466"/>
                  <a:gd name="connsiteX0" fmla="*/ 8 w 16508"/>
                  <a:gd name="connsiteY0" fmla="*/ 116 h 26466"/>
                  <a:gd name="connsiteX1" fmla="*/ 9781 w 16508"/>
                  <a:gd name="connsiteY1" fmla="*/ 4230 h 26466"/>
                  <a:gd name="connsiteX2" fmla="*/ 16508 w 16508"/>
                  <a:gd name="connsiteY2" fmla="*/ 26466 h 26466"/>
                  <a:gd name="connsiteX3" fmla="*/ 6002 w 16508"/>
                  <a:gd name="connsiteY3" fmla="*/ 21283 h 26466"/>
                  <a:gd name="connsiteX4" fmla="*/ 7 w 16508"/>
                  <a:gd name="connsiteY4" fmla="*/ 21427 h 26466"/>
                  <a:gd name="connsiteX5" fmla="*/ 8 w 16508"/>
                  <a:gd name="connsiteY5" fmla="*/ 116 h 26466"/>
                  <a:gd name="connsiteX0" fmla="*/ 8 w 16508"/>
                  <a:gd name="connsiteY0" fmla="*/ 116 h 26466"/>
                  <a:gd name="connsiteX1" fmla="*/ 9781 w 16508"/>
                  <a:gd name="connsiteY1" fmla="*/ 4230 h 26466"/>
                  <a:gd name="connsiteX2" fmla="*/ 16508 w 16508"/>
                  <a:gd name="connsiteY2" fmla="*/ 26466 h 26466"/>
                  <a:gd name="connsiteX3" fmla="*/ 6002 w 16508"/>
                  <a:gd name="connsiteY3" fmla="*/ 21716 h 26466"/>
                  <a:gd name="connsiteX4" fmla="*/ 7 w 16508"/>
                  <a:gd name="connsiteY4" fmla="*/ 21427 h 26466"/>
                  <a:gd name="connsiteX5" fmla="*/ 8 w 16508"/>
                  <a:gd name="connsiteY5" fmla="*/ 116 h 26466"/>
                  <a:gd name="connsiteX0" fmla="*/ 8 w 16508"/>
                  <a:gd name="connsiteY0" fmla="*/ 116 h 26466"/>
                  <a:gd name="connsiteX1" fmla="*/ 9781 w 16508"/>
                  <a:gd name="connsiteY1" fmla="*/ 4230 h 26466"/>
                  <a:gd name="connsiteX2" fmla="*/ 16508 w 16508"/>
                  <a:gd name="connsiteY2" fmla="*/ 26466 h 26466"/>
                  <a:gd name="connsiteX3" fmla="*/ 6002 w 16508"/>
                  <a:gd name="connsiteY3" fmla="*/ 21283 h 26466"/>
                  <a:gd name="connsiteX4" fmla="*/ 7 w 16508"/>
                  <a:gd name="connsiteY4" fmla="*/ 21427 h 26466"/>
                  <a:gd name="connsiteX5" fmla="*/ 8 w 16508"/>
                  <a:gd name="connsiteY5" fmla="*/ 116 h 26466"/>
                  <a:gd name="connsiteX0" fmla="*/ 8 w 16508"/>
                  <a:gd name="connsiteY0" fmla="*/ 116 h 26466"/>
                  <a:gd name="connsiteX1" fmla="*/ 9781 w 16508"/>
                  <a:gd name="connsiteY1" fmla="*/ 4230 h 26466"/>
                  <a:gd name="connsiteX2" fmla="*/ 16508 w 16508"/>
                  <a:gd name="connsiteY2" fmla="*/ 26466 h 26466"/>
                  <a:gd name="connsiteX3" fmla="*/ 6002 w 16508"/>
                  <a:gd name="connsiteY3" fmla="*/ 21427 h 26466"/>
                  <a:gd name="connsiteX4" fmla="*/ 7 w 16508"/>
                  <a:gd name="connsiteY4" fmla="*/ 21427 h 26466"/>
                  <a:gd name="connsiteX5" fmla="*/ 8 w 16508"/>
                  <a:gd name="connsiteY5" fmla="*/ 116 h 26466"/>
                  <a:gd name="connsiteX0" fmla="*/ 8 w 16508"/>
                  <a:gd name="connsiteY0" fmla="*/ 116 h 26466"/>
                  <a:gd name="connsiteX1" fmla="*/ 9781 w 16508"/>
                  <a:gd name="connsiteY1" fmla="*/ 4230 h 26466"/>
                  <a:gd name="connsiteX2" fmla="*/ 16508 w 16508"/>
                  <a:gd name="connsiteY2" fmla="*/ 26466 h 26466"/>
                  <a:gd name="connsiteX3" fmla="*/ 8570 w 16508"/>
                  <a:gd name="connsiteY3" fmla="*/ 21283 h 26466"/>
                  <a:gd name="connsiteX4" fmla="*/ 7 w 16508"/>
                  <a:gd name="connsiteY4" fmla="*/ 21427 h 26466"/>
                  <a:gd name="connsiteX5" fmla="*/ 8 w 16508"/>
                  <a:gd name="connsiteY5" fmla="*/ 116 h 26466"/>
                  <a:gd name="connsiteX0" fmla="*/ 8 w 15176"/>
                  <a:gd name="connsiteY0" fmla="*/ 116 h 29352"/>
                  <a:gd name="connsiteX1" fmla="*/ 9781 w 15176"/>
                  <a:gd name="connsiteY1" fmla="*/ 4230 h 29352"/>
                  <a:gd name="connsiteX2" fmla="*/ 15176 w 15176"/>
                  <a:gd name="connsiteY2" fmla="*/ 29352 h 29352"/>
                  <a:gd name="connsiteX3" fmla="*/ 8570 w 15176"/>
                  <a:gd name="connsiteY3" fmla="*/ 21283 h 29352"/>
                  <a:gd name="connsiteX4" fmla="*/ 7 w 15176"/>
                  <a:gd name="connsiteY4" fmla="*/ 21427 h 29352"/>
                  <a:gd name="connsiteX5" fmla="*/ 8 w 15176"/>
                  <a:gd name="connsiteY5" fmla="*/ 116 h 29352"/>
                  <a:gd name="connsiteX0" fmla="*/ 8 w 15176"/>
                  <a:gd name="connsiteY0" fmla="*/ 116 h 29352"/>
                  <a:gd name="connsiteX1" fmla="*/ 9781 w 15176"/>
                  <a:gd name="connsiteY1" fmla="*/ 4230 h 29352"/>
                  <a:gd name="connsiteX2" fmla="*/ 15176 w 15176"/>
                  <a:gd name="connsiteY2" fmla="*/ 29352 h 29352"/>
                  <a:gd name="connsiteX3" fmla="*/ 8570 w 15176"/>
                  <a:gd name="connsiteY3" fmla="*/ 21283 h 29352"/>
                  <a:gd name="connsiteX4" fmla="*/ 7 w 15176"/>
                  <a:gd name="connsiteY4" fmla="*/ 21427 h 29352"/>
                  <a:gd name="connsiteX5" fmla="*/ 8 w 15176"/>
                  <a:gd name="connsiteY5" fmla="*/ 116 h 29352"/>
                  <a:gd name="connsiteX0" fmla="*/ 8 w 15176"/>
                  <a:gd name="connsiteY0" fmla="*/ 116 h 29352"/>
                  <a:gd name="connsiteX1" fmla="*/ 9781 w 15176"/>
                  <a:gd name="connsiteY1" fmla="*/ 4230 h 29352"/>
                  <a:gd name="connsiteX2" fmla="*/ 15176 w 15176"/>
                  <a:gd name="connsiteY2" fmla="*/ 29352 h 29352"/>
                  <a:gd name="connsiteX3" fmla="*/ 8570 w 15176"/>
                  <a:gd name="connsiteY3" fmla="*/ 21283 h 29352"/>
                  <a:gd name="connsiteX4" fmla="*/ 7 w 15176"/>
                  <a:gd name="connsiteY4" fmla="*/ 21427 h 29352"/>
                  <a:gd name="connsiteX5" fmla="*/ 8 w 15176"/>
                  <a:gd name="connsiteY5" fmla="*/ 116 h 29352"/>
                  <a:gd name="connsiteX0" fmla="*/ 8 w 15176"/>
                  <a:gd name="connsiteY0" fmla="*/ 116 h 29352"/>
                  <a:gd name="connsiteX1" fmla="*/ 9781 w 15176"/>
                  <a:gd name="connsiteY1" fmla="*/ 4230 h 29352"/>
                  <a:gd name="connsiteX2" fmla="*/ 15176 w 15176"/>
                  <a:gd name="connsiteY2" fmla="*/ 29352 h 29352"/>
                  <a:gd name="connsiteX3" fmla="*/ 8570 w 15176"/>
                  <a:gd name="connsiteY3" fmla="*/ 21283 h 29352"/>
                  <a:gd name="connsiteX4" fmla="*/ 7 w 15176"/>
                  <a:gd name="connsiteY4" fmla="*/ 21427 h 29352"/>
                  <a:gd name="connsiteX5" fmla="*/ 8 w 15176"/>
                  <a:gd name="connsiteY5" fmla="*/ 116 h 29352"/>
                  <a:gd name="connsiteX0" fmla="*/ 8 w 15176"/>
                  <a:gd name="connsiteY0" fmla="*/ 116 h 29352"/>
                  <a:gd name="connsiteX1" fmla="*/ 9781 w 15176"/>
                  <a:gd name="connsiteY1" fmla="*/ 4230 h 29352"/>
                  <a:gd name="connsiteX2" fmla="*/ 15176 w 15176"/>
                  <a:gd name="connsiteY2" fmla="*/ 29352 h 29352"/>
                  <a:gd name="connsiteX3" fmla="*/ 8570 w 15176"/>
                  <a:gd name="connsiteY3" fmla="*/ 21283 h 29352"/>
                  <a:gd name="connsiteX4" fmla="*/ 7 w 15176"/>
                  <a:gd name="connsiteY4" fmla="*/ 21427 h 29352"/>
                  <a:gd name="connsiteX5" fmla="*/ 8 w 15176"/>
                  <a:gd name="connsiteY5" fmla="*/ 116 h 29352"/>
                  <a:gd name="connsiteX0" fmla="*/ 8 w 15176"/>
                  <a:gd name="connsiteY0" fmla="*/ 47 h 29283"/>
                  <a:gd name="connsiteX1" fmla="*/ 9781 w 15176"/>
                  <a:gd name="connsiteY1" fmla="*/ 4161 h 29283"/>
                  <a:gd name="connsiteX2" fmla="*/ 15176 w 15176"/>
                  <a:gd name="connsiteY2" fmla="*/ 29283 h 29283"/>
                  <a:gd name="connsiteX3" fmla="*/ 8570 w 15176"/>
                  <a:gd name="connsiteY3" fmla="*/ 21214 h 29283"/>
                  <a:gd name="connsiteX4" fmla="*/ 7 w 15176"/>
                  <a:gd name="connsiteY4" fmla="*/ 21358 h 29283"/>
                  <a:gd name="connsiteX5" fmla="*/ 8 w 15176"/>
                  <a:gd name="connsiteY5" fmla="*/ 47 h 29283"/>
                  <a:gd name="connsiteX0" fmla="*/ 8 w 15176"/>
                  <a:gd name="connsiteY0" fmla="*/ 5 h 29241"/>
                  <a:gd name="connsiteX1" fmla="*/ 9781 w 15176"/>
                  <a:gd name="connsiteY1" fmla="*/ 4119 h 29241"/>
                  <a:gd name="connsiteX2" fmla="*/ 15176 w 15176"/>
                  <a:gd name="connsiteY2" fmla="*/ 29241 h 29241"/>
                  <a:gd name="connsiteX3" fmla="*/ 8570 w 15176"/>
                  <a:gd name="connsiteY3" fmla="*/ 21172 h 29241"/>
                  <a:gd name="connsiteX4" fmla="*/ 7 w 15176"/>
                  <a:gd name="connsiteY4" fmla="*/ 21316 h 29241"/>
                  <a:gd name="connsiteX5" fmla="*/ 8 w 15176"/>
                  <a:gd name="connsiteY5" fmla="*/ 5 h 29241"/>
                  <a:gd name="connsiteX0" fmla="*/ 8 w 15176"/>
                  <a:gd name="connsiteY0" fmla="*/ 0 h 29236"/>
                  <a:gd name="connsiteX1" fmla="*/ 9781 w 15176"/>
                  <a:gd name="connsiteY1" fmla="*/ 4114 h 29236"/>
                  <a:gd name="connsiteX2" fmla="*/ 15176 w 15176"/>
                  <a:gd name="connsiteY2" fmla="*/ 29236 h 29236"/>
                  <a:gd name="connsiteX3" fmla="*/ 8570 w 15176"/>
                  <a:gd name="connsiteY3" fmla="*/ 21167 h 29236"/>
                  <a:gd name="connsiteX4" fmla="*/ 7 w 15176"/>
                  <a:gd name="connsiteY4" fmla="*/ 21311 h 29236"/>
                  <a:gd name="connsiteX5" fmla="*/ 8 w 15176"/>
                  <a:gd name="connsiteY5" fmla="*/ 0 h 29236"/>
                  <a:gd name="connsiteX0" fmla="*/ 8 w 15176"/>
                  <a:gd name="connsiteY0" fmla="*/ 0 h 29236"/>
                  <a:gd name="connsiteX1" fmla="*/ 9781 w 15176"/>
                  <a:gd name="connsiteY1" fmla="*/ 4114 h 29236"/>
                  <a:gd name="connsiteX2" fmla="*/ 15176 w 15176"/>
                  <a:gd name="connsiteY2" fmla="*/ 29236 h 29236"/>
                  <a:gd name="connsiteX3" fmla="*/ 8570 w 15176"/>
                  <a:gd name="connsiteY3" fmla="*/ 21338 h 29236"/>
                  <a:gd name="connsiteX4" fmla="*/ 7 w 15176"/>
                  <a:gd name="connsiteY4" fmla="*/ 21311 h 29236"/>
                  <a:gd name="connsiteX5" fmla="*/ 8 w 15176"/>
                  <a:gd name="connsiteY5" fmla="*/ 0 h 29236"/>
                  <a:gd name="connsiteX0" fmla="*/ 64 w 15175"/>
                  <a:gd name="connsiteY0" fmla="*/ 0 h 29068"/>
                  <a:gd name="connsiteX1" fmla="*/ 9780 w 15175"/>
                  <a:gd name="connsiteY1" fmla="*/ 3946 h 29068"/>
                  <a:gd name="connsiteX2" fmla="*/ 15175 w 15175"/>
                  <a:gd name="connsiteY2" fmla="*/ 29068 h 29068"/>
                  <a:gd name="connsiteX3" fmla="*/ 8569 w 15175"/>
                  <a:gd name="connsiteY3" fmla="*/ 21170 h 29068"/>
                  <a:gd name="connsiteX4" fmla="*/ 6 w 15175"/>
                  <a:gd name="connsiteY4" fmla="*/ 21143 h 29068"/>
                  <a:gd name="connsiteX5" fmla="*/ 64 w 15175"/>
                  <a:gd name="connsiteY5" fmla="*/ 0 h 29068"/>
                  <a:gd name="connsiteX0" fmla="*/ 0 w 15111"/>
                  <a:gd name="connsiteY0" fmla="*/ 0 h 29068"/>
                  <a:gd name="connsiteX1" fmla="*/ 9716 w 15111"/>
                  <a:gd name="connsiteY1" fmla="*/ 3946 h 29068"/>
                  <a:gd name="connsiteX2" fmla="*/ 15111 w 15111"/>
                  <a:gd name="connsiteY2" fmla="*/ 29068 h 29068"/>
                  <a:gd name="connsiteX3" fmla="*/ 8505 w 15111"/>
                  <a:gd name="connsiteY3" fmla="*/ 21170 h 29068"/>
                  <a:gd name="connsiteX4" fmla="*/ 84 w 15111"/>
                  <a:gd name="connsiteY4" fmla="*/ 21143 h 29068"/>
                  <a:gd name="connsiteX5" fmla="*/ 0 w 15111"/>
                  <a:gd name="connsiteY5" fmla="*/ 0 h 29068"/>
                  <a:gd name="connsiteX0" fmla="*/ 0 w 15111"/>
                  <a:gd name="connsiteY0" fmla="*/ 0 h 29068"/>
                  <a:gd name="connsiteX1" fmla="*/ 9716 w 15111"/>
                  <a:gd name="connsiteY1" fmla="*/ 3021 h 29068"/>
                  <a:gd name="connsiteX2" fmla="*/ 15111 w 15111"/>
                  <a:gd name="connsiteY2" fmla="*/ 29068 h 29068"/>
                  <a:gd name="connsiteX3" fmla="*/ 8505 w 15111"/>
                  <a:gd name="connsiteY3" fmla="*/ 21170 h 29068"/>
                  <a:gd name="connsiteX4" fmla="*/ 84 w 15111"/>
                  <a:gd name="connsiteY4" fmla="*/ 21143 h 29068"/>
                  <a:gd name="connsiteX5" fmla="*/ 0 w 15111"/>
                  <a:gd name="connsiteY5" fmla="*/ 0 h 29068"/>
                  <a:gd name="connsiteX0" fmla="*/ 2388 w 15028"/>
                  <a:gd name="connsiteY0" fmla="*/ 0 h 28648"/>
                  <a:gd name="connsiteX1" fmla="*/ 9633 w 15028"/>
                  <a:gd name="connsiteY1" fmla="*/ 2601 h 28648"/>
                  <a:gd name="connsiteX2" fmla="*/ 15028 w 15028"/>
                  <a:gd name="connsiteY2" fmla="*/ 28648 h 28648"/>
                  <a:gd name="connsiteX3" fmla="*/ 8422 w 15028"/>
                  <a:gd name="connsiteY3" fmla="*/ 20750 h 28648"/>
                  <a:gd name="connsiteX4" fmla="*/ 1 w 15028"/>
                  <a:gd name="connsiteY4" fmla="*/ 20723 h 28648"/>
                  <a:gd name="connsiteX5" fmla="*/ 2388 w 15028"/>
                  <a:gd name="connsiteY5" fmla="*/ 0 h 28648"/>
                  <a:gd name="connsiteX0" fmla="*/ 0 w 12640"/>
                  <a:gd name="connsiteY0" fmla="*/ 0 h 28648"/>
                  <a:gd name="connsiteX1" fmla="*/ 7245 w 12640"/>
                  <a:gd name="connsiteY1" fmla="*/ 2601 h 28648"/>
                  <a:gd name="connsiteX2" fmla="*/ 12640 w 12640"/>
                  <a:gd name="connsiteY2" fmla="*/ 28648 h 28648"/>
                  <a:gd name="connsiteX3" fmla="*/ 6034 w 12640"/>
                  <a:gd name="connsiteY3" fmla="*/ 20750 h 28648"/>
                  <a:gd name="connsiteX4" fmla="*/ 84 w 12640"/>
                  <a:gd name="connsiteY4" fmla="*/ 20639 h 28648"/>
                  <a:gd name="connsiteX5" fmla="*/ 0 w 12640"/>
                  <a:gd name="connsiteY5" fmla="*/ 0 h 28648"/>
                  <a:gd name="connsiteX0" fmla="*/ 1337 w 12557"/>
                  <a:gd name="connsiteY0" fmla="*/ 0 h 28732"/>
                  <a:gd name="connsiteX1" fmla="*/ 7162 w 12557"/>
                  <a:gd name="connsiteY1" fmla="*/ 2685 h 28732"/>
                  <a:gd name="connsiteX2" fmla="*/ 12557 w 12557"/>
                  <a:gd name="connsiteY2" fmla="*/ 28732 h 28732"/>
                  <a:gd name="connsiteX3" fmla="*/ 5951 w 12557"/>
                  <a:gd name="connsiteY3" fmla="*/ 20834 h 28732"/>
                  <a:gd name="connsiteX4" fmla="*/ 1 w 12557"/>
                  <a:gd name="connsiteY4" fmla="*/ 20723 h 28732"/>
                  <a:gd name="connsiteX5" fmla="*/ 1337 w 12557"/>
                  <a:gd name="connsiteY5" fmla="*/ 0 h 28732"/>
                  <a:gd name="connsiteX0" fmla="*/ 1337 w 12557"/>
                  <a:gd name="connsiteY0" fmla="*/ 0 h 28732"/>
                  <a:gd name="connsiteX1" fmla="*/ 7162 w 12557"/>
                  <a:gd name="connsiteY1" fmla="*/ 2685 h 28732"/>
                  <a:gd name="connsiteX2" fmla="*/ 12557 w 12557"/>
                  <a:gd name="connsiteY2" fmla="*/ 28732 h 28732"/>
                  <a:gd name="connsiteX3" fmla="*/ 5951 w 12557"/>
                  <a:gd name="connsiteY3" fmla="*/ 20834 h 28732"/>
                  <a:gd name="connsiteX4" fmla="*/ 1 w 12557"/>
                  <a:gd name="connsiteY4" fmla="*/ 20723 h 28732"/>
                  <a:gd name="connsiteX5" fmla="*/ 1337 w 12557"/>
                  <a:gd name="connsiteY5" fmla="*/ 0 h 28732"/>
                  <a:gd name="connsiteX0" fmla="*/ 1337 w 12557"/>
                  <a:gd name="connsiteY0" fmla="*/ 0 h 28732"/>
                  <a:gd name="connsiteX1" fmla="*/ 7162 w 12557"/>
                  <a:gd name="connsiteY1" fmla="*/ 2685 h 28732"/>
                  <a:gd name="connsiteX2" fmla="*/ 12557 w 12557"/>
                  <a:gd name="connsiteY2" fmla="*/ 28732 h 28732"/>
                  <a:gd name="connsiteX3" fmla="*/ 5951 w 12557"/>
                  <a:gd name="connsiteY3" fmla="*/ 20834 h 28732"/>
                  <a:gd name="connsiteX4" fmla="*/ 1 w 12557"/>
                  <a:gd name="connsiteY4" fmla="*/ 20723 h 28732"/>
                  <a:gd name="connsiteX5" fmla="*/ 1337 w 12557"/>
                  <a:gd name="connsiteY5" fmla="*/ 0 h 28732"/>
                  <a:gd name="connsiteX0" fmla="*/ 0 w 11220"/>
                  <a:gd name="connsiteY0" fmla="*/ 0 h 28732"/>
                  <a:gd name="connsiteX1" fmla="*/ 5825 w 11220"/>
                  <a:gd name="connsiteY1" fmla="*/ 2685 h 28732"/>
                  <a:gd name="connsiteX2" fmla="*/ 11220 w 11220"/>
                  <a:gd name="connsiteY2" fmla="*/ 28732 h 28732"/>
                  <a:gd name="connsiteX3" fmla="*/ 4614 w 11220"/>
                  <a:gd name="connsiteY3" fmla="*/ 20834 h 28732"/>
                  <a:gd name="connsiteX4" fmla="*/ 112 w 11220"/>
                  <a:gd name="connsiteY4" fmla="*/ 20723 h 28732"/>
                  <a:gd name="connsiteX5" fmla="*/ 0 w 11220"/>
                  <a:gd name="connsiteY5" fmla="*/ 0 h 28732"/>
                  <a:gd name="connsiteX0" fmla="*/ 19 w 11239"/>
                  <a:gd name="connsiteY0" fmla="*/ 0 h 28732"/>
                  <a:gd name="connsiteX1" fmla="*/ 5844 w 11239"/>
                  <a:gd name="connsiteY1" fmla="*/ 2685 h 28732"/>
                  <a:gd name="connsiteX2" fmla="*/ 11239 w 11239"/>
                  <a:gd name="connsiteY2" fmla="*/ 28732 h 28732"/>
                  <a:gd name="connsiteX3" fmla="*/ 4633 w 11239"/>
                  <a:gd name="connsiteY3" fmla="*/ 20834 h 28732"/>
                  <a:gd name="connsiteX4" fmla="*/ 131 w 11239"/>
                  <a:gd name="connsiteY4" fmla="*/ 20723 h 28732"/>
                  <a:gd name="connsiteX5" fmla="*/ 19 w 11239"/>
                  <a:gd name="connsiteY5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656 w 11262"/>
                  <a:gd name="connsiteY3" fmla="*/ 20834 h 28732"/>
                  <a:gd name="connsiteX4" fmla="*/ 40 w 11262"/>
                  <a:gd name="connsiteY4" fmla="*/ 20807 h 28732"/>
                  <a:gd name="connsiteX5" fmla="*/ 42 w 11262"/>
                  <a:gd name="connsiteY5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604 w 11262"/>
                  <a:gd name="connsiteY3" fmla="*/ 21208 h 28732"/>
                  <a:gd name="connsiteX4" fmla="*/ 40 w 11262"/>
                  <a:gd name="connsiteY4" fmla="*/ 20807 h 28732"/>
                  <a:gd name="connsiteX5" fmla="*/ 42 w 11262"/>
                  <a:gd name="connsiteY5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500 w 11262"/>
                  <a:gd name="connsiteY3" fmla="*/ 20834 h 28732"/>
                  <a:gd name="connsiteX4" fmla="*/ 40 w 11262"/>
                  <a:gd name="connsiteY4" fmla="*/ 20807 h 28732"/>
                  <a:gd name="connsiteX5" fmla="*/ 42 w 11262"/>
                  <a:gd name="connsiteY5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448 w 11262"/>
                  <a:gd name="connsiteY3" fmla="*/ 21208 h 28732"/>
                  <a:gd name="connsiteX4" fmla="*/ 40 w 11262"/>
                  <a:gd name="connsiteY4" fmla="*/ 20807 h 28732"/>
                  <a:gd name="connsiteX5" fmla="*/ 42 w 11262"/>
                  <a:gd name="connsiteY5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500 w 11262"/>
                  <a:gd name="connsiteY3" fmla="*/ 20834 h 28732"/>
                  <a:gd name="connsiteX4" fmla="*/ 40 w 11262"/>
                  <a:gd name="connsiteY4" fmla="*/ 20807 h 28732"/>
                  <a:gd name="connsiteX5" fmla="*/ 42 w 11262"/>
                  <a:gd name="connsiteY5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500 w 11262"/>
                  <a:gd name="connsiteY3" fmla="*/ 21208 h 28732"/>
                  <a:gd name="connsiteX4" fmla="*/ 40 w 11262"/>
                  <a:gd name="connsiteY4" fmla="*/ 20807 h 28732"/>
                  <a:gd name="connsiteX5" fmla="*/ 42 w 11262"/>
                  <a:gd name="connsiteY5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500 w 11262"/>
                  <a:gd name="connsiteY3" fmla="*/ 21208 h 28732"/>
                  <a:gd name="connsiteX4" fmla="*/ 40 w 11262"/>
                  <a:gd name="connsiteY4" fmla="*/ 20620 h 28732"/>
                  <a:gd name="connsiteX5" fmla="*/ 42 w 11262"/>
                  <a:gd name="connsiteY5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500 w 11262"/>
                  <a:gd name="connsiteY3" fmla="*/ 21208 h 28732"/>
                  <a:gd name="connsiteX4" fmla="*/ 40 w 11262"/>
                  <a:gd name="connsiteY4" fmla="*/ 20620 h 28732"/>
                  <a:gd name="connsiteX5" fmla="*/ 42 w 11262"/>
                  <a:gd name="connsiteY5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500 w 11262"/>
                  <a:gd name="connsiteY3" fmla="*/ 21208 h 28732"/>
                  <a:gd name="connsiteX4" fmla="*/ 40 w 11262"/>
                  <a:gd name="connsiteY4" fmla="*/ 20723 h 28732"/>
                  <a:gd name="connsiteX5" fmla="*/ 42 w 11262"/>
                  <a:gd name="connsiteY5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500 w 11262"/>
                  <a:gd name="connsiteY3" fmla="*/ 21208 h 28732"/>
                  <a:gd name="connsiteX4" fmla="*/ 40 w 11262"/>
                  <a:gd name="connsiteY4" fmla="*/ 20723 h 28732"/>
                  <a:gd name="connsiteX5" fmla="*/ 42 w 11262"/>
                  <a:gd name="connsiteY5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500 w 11262"/>
                  <a:gd name="connsiteY3" fmla="*/ 21208 h 28732"/>
                  <a:gd name="connsiteX4" fmla="*/ 40 w 11262"/>
                  <a:gd name="connsiteY4" fmla="*/ 20723 h 28732"/>
                  <a:gd name="connsiteX5" fmla="*/ 42 w 11262"/>
                  <a:gd name="connsiteY5" fmla="*/ 0 h 28732"/>
                  <a:gd name="connsiteX0" fmla="*/ 42 w 11262"/>
                  <a:gd name="connsiteY0" fmla="*/ 0 h 29520"/>
                  <a:gd name="connsiteX1" fmla="*/ 5867 w 11262"/>
                  <a:gd name="connsiteY1" fmla="*/ 2685 h 29520"/>
                  <a:gd name="connsiteX2" fmla="*/ 11262 w 11262"/>
                  <a:gd name="connsiteY2" fmla="*/ 28732 h 29520"/>
                  <a:gd name="connsiteX3" fmla="*/ 40 w 11262"/>
                  <a:gd name="connsiteY3" fmla="*/ 20723 h 29520"/>
                  <a:gd name="connsiteX4" fmla="*/ 42 w 11262"/>
                  <a:gd name="connsiteY4" fmla="*/ 0 h 29520"/>
                  <a:gd name="connsiteX0" fmla="*/ 42 w 11262"/>
                  <a:gd name="connsiteY0" fmla="*/ 0 h 29282"/>
                  <a:gd name="connsiteX1" fmla="*/ 5867 w 11262"/>
                  <a:gd name="connsiteY1" fmla="*/ 2685 h 29282"/>
                  <a:gd name="connsiteX2" fmla="*/ 11262 w 11262"/>
                  <a:gd name="connsiteY2" fmla="*/ 28732 h 29282"/>
                  <a:gd name="connsiteX3" fmla="*/ 40 w 11262"/>
                  <a:gd name="connsiteY3" fmla="*/ 20723 h 29282"/>
                  <a:gd name="connsiteX4" fmla="*/ 42 w 11262"/>
                  <a:gd name="connsiteY4" fmla="*/ 0 h 2928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0 w 11262"/>
                  <a:gd name="connsiteY3" fmla="*/ 20723 h 28732"/>
                  <a:gd name="connsiteX4" fmla="*/ 42 w 11262"/>
                  <a:gd name="connsiteY4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0 w 11262"/>
                  <a:gd name="connsiteY3" fmla="*/ 20723 h 28732"/>
                  <a:gd name="connsiteX4" fmla="*/ 42 w 11262"/>
                  <a:gd name="connsiteY4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0 w 11262"/>
                  <a:gd name="connsiteY3" fmla="*/ 20723 h 28732"/>
                  <a:gd name="connsiteX4" fmla="*/ 42 w 11262"/>
                  <a:gd name="connsiteY4" fmla="*/ 0 h 28732"/>
                  <a:gd name="connsiteX0" fmla="*/ 42 w 11262"/>
                  <a:gd name="connsiteY0" fmla="*/ 0 h 28732"/>
                  <a:gd name="connsiteX1" fmla="*/ 5867 w 11262"/>
                  <a:gd name="connsiteY1" fmla="*/ 2685 h 28732"/>
                  <a:gd name="connsiteX2" fmla="*/ 11262 w 11262"/>
                  <a:gd name="connsiteY2" fmla="*/ 28732 h 28732"/>
                  <a:gd name="connsiteX3" fmla="*/ 40 w 11262"/>
                  <a:gd name="connsiteY3" fmla="*/ 20723 h 28732"/>
                  <a:gd name="connsiteX4" fmla="*/ 42 w 11262"/>
                  <a:gd name="connsiteY4" fmla="*/ 0 h 2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2" h="28732">
                    <a:moveTo>
                      <a:pt x="42" y="0"/>
                    </a:moveTo>
                    <a:cubicBezTo>
                      <a:pt x="3220" y="46"/>
                      <a:pt x="4625" y="1035"/>
                      <a:pt x="5867" y="2685"/>
                    </a:cubicBezTo>
                    <a:cubicBezTo>
                      <a:pt x="9352" y="5615"/>
                      <a:pt x="9517" y="25085"/>
                      <a:pt x="11262" y="28732"/>
                    </a:cubicBezTo>
                    <a:cubicBezTo>
                      <a:pt x="7916" y="20422"/>
                      <a:pt x="5257" y="20883"/>
                      <a:pt x="40" y="20723"/>
                    </a:cubicBezTo>
                    <a:cubicBezTo>
                      <a:pt x="0" y="2259"/>
                      <a:pt x="-28" y="19426"/>
                      <a:pt x="42" y="0"/>
                    </a:cubicBezTo>
                    <a:close/>
                  </a:path>
                </a:pathLst>
              </a:custGeom>
              <a:gradFill>
                <a:gsLst>
                  <a:gs pos="23000">
                    <a:srgbClr val="007D8C">
                      <a:alpha val="66000"/>
                    </a:srgbClr>
                  </a:gs>
                  <a:gs pos="45000">
                    <a:srgbClr val="D9EDEF"/>
                  </a:gs>
                  <a:gs pos="84000">
                    <a:srgbClr val="B1DADD"/>
                  </a:gs>
                </a:gsLst>
                <a:lin ang="9000000" scaled="0"/>
              </a:gradFill>
              <a:ln>
                <a:noFill/>
              </a:ln>
            </p:spPr>
            <p:txBody>
  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spcBef>
                    <a:spcPts val="100"/>
                  </a:spcBef>
                  <a:spcAft>
                    <a:spcPts val="100"/>
                  </a:spcAft>
                </a:pPr>
                <a:endParaRPr lang="de-DE" sz="1400" dirty="0"/>
              </a:p>
            </p:txBody>
          </p:sp>
        </p:grpSp>
        <p:sp>
          <p:nvSpPr>
            <p:cNvPr id="12" name="Flowchart: Terminator 5">
              <a:extLst>
                <a:ext uri="{FF2B5EF4-FFF2-40B4-BE49-F238E27FC236}">
                  <a16:creationId xmlns:a16="http://schemas.microsoft.com/office/drawing/2014/main" id="{74A9FBF7-7945-46A4-BE3B-D0BB6232E038}"/>
                </a:ext>
              </a:extLst>
            </p:cNvPr>
            <p:cNvSpPr/>
            <p:nvPr/>
          </p:nvSpPr>
          <p:spPr>
            <a:xfrm>
              <a:off x="6541986" y="2415200"/>
              <a:ext cx="911280" cy="64654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3475 w 24618"/>
                <a:gd name="connsiteY0" fmla="*/ 0 h 30939"/>
                <a:gd name="connsiteX1" fmla="*/ 18125 w 24618"/>
                <a:gd name="connsiteY1" fmla="*/ 0 h 30939"/>
                <a:gd name="connsiteX2" fmla="*/ 24618 w 24618"/>
                <a:gd name="connsiteY2" fmla="*/ 29444 h 30939"/>
                <a:gd name="connsiteX3" fmla="*/ 18125 w 24618"/>
                <a:gd name="connsiteY3" fmla="*/ 21600 h 30939"/>
                <a:gd name="connsiteX4" fmla="*/ 3475 w 24618"/>
                <a:gd name="connsiteY4" fmla="*/ 21600 h 30939"/>
                <a:gd name="connsiteX5" fmla="*/ 0 w 24618"/>
                <a:gd name="connsiteY5" fmla="*/ 10800 h 30939"/>
                <a:gd name="connsiteX6" fmla="*/ 3475 w 24618"/>
                <a:gd name="connsiteY6" fmla="*/ 0 h 30939"/>
                <a:gd name="connsiteX0" fmla="*/ 3475 w 24936"/>
                <a:gd name="connsiteY0" fmla="*/ 0 h 30523"/>
                <a:gd name="connsiteX1" fmla="*/ 18125 w 24936"/>
                <a:gd name="connsiteY1" fmla="*/ 0 h 30523"/>
                <a:gd name="connsiteX2" fmla="*/ 24936 w 24936"/>
                <a:gd name="connsiteY2" fmla="*/ 28989 h 30523"/>
                <a:gd name="connsiteX3" fmla="*/ 18125 w 24936"/>
                <a:gd name="connsiteY3" fmla="*/ 21600 h 30523"/>
                <a:gd name="connsiteX4" fmla="*/ 3475 w 24936"/>
                <a:gd name="connsiteY4" fmla="*/ 21600 h 30523"/>
                <a:gd name="connsiteX5" fmla="*/ 0 w 24936"/>
                <a:gd name="connsiteY5" fmla="*/ 10800 h 30523"/>
                <a:gd name="connsiteX6" fmla="*/ 3475 w 24936"/>
                <a:gd name="connsiteY6" fmla="*/ 0 h 30523"/>
                <a:gd name="connsiteX0" fmla="*/ 3475 w 25164"/>
                <a:gd name="connsiteY0" fmla="*/ 0 h 29888"/>
                <a:gd name="connsiteX1" fmla="*/ 18125 w 25164"/>
                <a:gd name="connsiteY1" fmla="*/ 0 h 29888"/>
                <a:gd name="connsiteX2" fmla="*/ 24936 w 25164"/>
                <a:gd name="connsiteY2" fmla="*/ 28989 h 29888"/>
                <a:gd name="connsiteX3" fmla="*/ 18125 w 25164"/>
                <a:gd name="connsiteY3" fmla="*/ 21600 h 29888"/>
                <a:gd name="connsiteX4" fmla="*/ 3475 w 25164"/>
                <a:gd name="connsiteY4" fmla="*/ 21600 h 29888"/>
                <a:gd name="connsiteX5" fmla="*/ 0 w 25164"/>
                <a:gd name="connsiteY5" fmla="*/ 10800 h 29888"/>
                <a:gd name="connsiteX6" fmla="*/ 3475 w 25164"/>
                <a:gd name="connsiteY6" fmla="*/ 0 h 29888"/>
                <a:gd name="connsiteX0" fmla="*/ 3475 w 25055"/>
                <a:gd name="connsiteY0" fmla="*/ 0 h 30358"/>
                <a:gd name="connsiteX1" fmla="*/ 18125 w 25055"/>
                <a:gd name="connsiteY1" fmla="*/ 0 h 30358"/>
                <a:gd name="connsiteX2" fmla="*/ 24936 w 25055"/>
                <a:gd name="connsiteY2" fmla="*/ 28989 h 30358"/>
                <a:gd name="connsiteX3" fmla="*/ 18125 w 25055"/>
                <a:gd name="connsiteY3" fmla="*/ 21600 h 30358"/>
                <a:gd name="connsiteX4" fmla="*/ 3475 w 25055"/>
                <a:gd name="connsiteY4" fmla="*/ 21600 h 30358"/>
                <a:gd name="connsiteX5" fmla="*/ 0 w 25055"/>
                <a:gd name="connsiteY5" fmla="*/ 10800 h 30358"/>
                <a:gd name="connsiteX6" fmla="*/ 3475 w 25055"/>
                <a:gd name="connsiteY6" fmla="*/ 0 h 30358"/>
                <a:gd name="connsiteX0" fmla="*/ 3475 w 25164"/>
                <a:gd name="connsiteY0" fmla="*/ 0 h 30776"/>
                <a:gd name="connsiteX1" fmla="*/ 18125 w 25164"/>
                <a:gd name="connsiteY1" fmla="*/ 0 h 30776"/>
                <a:gd name="connsiteX2" fmla="*/ 24936 w 25164"/>
                <a:gd name="connsiteY2" fmla="*/ 28989 h 30776"/>
                <a:gd name="connsiteX3" fmla="*/ 18125 w 25164"/>
                <a:gd name="connsiteY3" fmla="*/ 21600 h 30776"/>
                <a:gd name="connsiteX4" fmla="*/ 3475 w 25164"/>
                <a:gd name="connsiteY4" fmla="*/ 21600 h 30776"/>
                <a:gd name="connsiteX5" fmla="*/ 0 w 25164"/>
                <a:gd name="connsiteY5" fmla="*/ 10800 h 30776"/>
                <a:gd name="connsiteX6" fmla="*/ 3475 w 25164"/>
                <a:gd name="connsiteY6" fmla="*/ 0 h 30776"/>
                <a:gd name="connsiteX0" fmla="*/ 3475 w 24972"/>
                <a:gd name="connsiteY0" fmla="*/ 0 h 30948"/>
                <a:gd name="connsiteX1" fmla="*/ 18125 w 24972"/>
                <a:gd name="connsiteY1" fmla="*/ 0 h 30948"/>
                <a:gd name="connsiteX2" fmla="*/ 24936 w 24972"/>
                <a:gd name="connsiteY2" fmla="*/ 28989 h 30948"/>
                <a:gd name="connsiteX3" fmla="*/ 18125 w 24972"/>
                <a:gd name="connsiteY3" fmla="*/ 21600 h 30948"/>
                <a:gd name="connsiteX4" fmla="*/ 3475 w 24972"/>
                <a:gd name="connsiteY4" fmla="*/ 21600 h 30948"/>
                <a:gd name="connsiteX5" fmla="*/ 0 w 24972"/>
                <a:gd name="connsiteY5" fmla="*/ 10800 h 30948"/>
                <a:gd name="connsiteX6" fmla="*/ 3475 w 24972"/>
                <a:gd name="connsiteY6" fmla="*/ 0 h 30948"/>
                <a:gd name="connsiteX0" fmla="*/ 3475 w 25445"/>
                <a:gd name="connsiteY0" fmla="*/ 0 h 31769"/>
                <a:gd name="connsiteX1" fmla="*/ 18125 w 25445"/>
                <a:gd name="connsiteY1" fmla="*/ 0 h 31769"/>
                <a:gd name="connsiteX2" fmla="*/ 25412 w 25445"/>
                <a:gd name="connsiteY2" fmla="*/ 29898 h 31769"/>
                <a:gd name="connsiteX3" fmla="*/ 18125 w 25445"/>
                <a:gd name="connsiteY3" fmla="*/ 21600 h 31769"/>
                <a:gd name="connsiteX4" fmla="*/ 3475 w 25445"/>
                <a:gd name="connsiteY4" fmla="*/ 21600 h 31769"/>
                <a:gd name="connsiteX5" fmla="*/ 0 w 25445"/>
                <a:gd name="connsiteY5" fmla="*/ 10800 h 31769"/>
                <a:gd name="connsiteX6" fmla="*/ 3475 w 25445"/>
                <a:gd name="connsiteY6" fmla="*/ 0 h 31769"/>
                <a:gd name="connsiteX0" fmla="*/ 3475 w 25786"/>
                <a:gd name="connsiteY0" fmla="*/ 0 h 31610"/>
                <a:gd name="connsiteX1" fmla="*/ 18125 w 25786"/>
                <a:gd name="connsiteY1" fmla="*/ 0 h 31610"/>
                <a:gd name="connsiteX2" fmla="*/ 25412 w 25786"/>
                <a:gd name="connsiteY2" fmla="*/ 29898 h 31610"/>
                <a:gd name="connsiteX3" fmla="*/ 18125 w 25786"/>
                <a:gd name="connsiteY3" fmla="*/ 21600 h 31610"/>
                <a:gd name="connsiteX4" fmla="*/ 3475 w 25786"/>
                <a:gd name="connsiteY4" fmla="*/ 21600 h 31610"/>
                <a:gd name="connsiteX5" fmla="*/ 0 w 25786"/>
                <a:gd name="connsiteY5" fmla="*/ 10800 h 31610"/>
                <a:gd name="connsiteX6" fmla="*/ 3475 w 25786"/>
                <a:gd name="connsiteY6" fmla="*/ 0 h 31610"/>
                <a:gd name="connsiteX0" fmla="*/ 3475 w 25764"/>
                <a:gd name="connsiteY0" fmla="*/ 0 h 31564"/>
                <a:gd name="connsiteX1" fmla="*/ 18125 w 25764"/>
                <a:gd name="connsiteY1" fmla="*/ 0 h 31564"/>
                <a:gd name="connsiteX2" fmla="*/ 25412 w 25764"/>
                <a:gd name="connsiteY2" fmla="*/ 29898 h 31564"/>
                <a:gd name="connsiteX3" fmla="*/ 18125 w 25764"/>
                <a:gd name="connsiteY3" fmla="*/ 21600 h 31564"/>
                <a:gd name="connsiteX4" fmla="*/ 3475 w 25764"/>
                <a:gd name="connsiteY4" fmla="*/ 21600 h 31564"/>
                <a:gd name="connsiteX5" fmla="*/ 0 w 25764"/>
                <a:gd name="connsiteY5" fmla="*/ 10800 h 31564"/>
                <a:gd name="connsiteX6" fmla="*/ 3475 w 25764"/>
                <a:gd name="connsiteY6" fmla="*/ 0 h 31564"/>
                <a:gd name="connsiteX0" fmla="*/ 3475 w 25412"/>
                <a:gd name="connsiteY0" fmla="*/ 0 h 31564"/>
                <a:gd name="connsiteX1" fmla="*/ 18125 w 25412"/>
                <a:gd name="connsiteY1" fmla="*/ 0 h 31564"/>
                <a:gd name="connsiteX2" fmla="*/ 25412 w 25412"/>
                <a:gd name="connsiteY2" fmla="*/ 29898 h 31564"/>
                <a:gd name="connsiteX3" fmla="*/ 18125 w 25412"/>
                <a:gd name="connsiteY3" fmla="*/ 21600 h 31564"/>
                <a:gd name="connsiteX4" fmla="*/ 3475 w 25412"/>
                <a:gd name="connsiteY4" fmla="*/ 21600 h 31564"/>
                <a:gd name="connsiteX5" fmla="*/ 0 w 25412"/>
                <a:gd name="connsiteY5" fmla="*/ 10800 h 31564"/>
                <a:gd name="connsiteX6" fmla="*/ 3475 w 25412"/>
                <a:gd name="connsiteY6" fmla="*/ 0 h 31564"/>
                <a:gd name="connsiteX0" fmla="*/ 3475 w 25440"/>
                <a:gd name="connsiteY0" fmla="*/ 0 h 31564"/>
                <a:gd name="connsiteX1" fmla="*/ 18125 w 25440"/>
                <a:gd name="connsiteY1" fmla="*/ 0 h 31564"/>
                <a:gd name="connsiteX2" fmla="*/ 25412 w 25440"/>
                <a:gd name="connsiteY2" fmla="*/ 29898 h 31564"/>
                <a:gd name="connsiteX3" fmla="*/ 18125 w 25440"/>
                <a:gd name="connsiteY3" fmla="*/ 21600 h 31564"/>
                <a:gd name="connsiteX4" fmla="*/ 3475 w 25440"/>
                <a:gd name="connsiteY4" fmla="*/ 21600 h 31564"/>
                <a:gd name="connsiteX5" fmla="*/ 0 w 25440"/>
                <a:gd name="connsiteY5" fmla="*/ 10800 h 31564"/>
                <a:gd name="connsiteX6" fmla="*/ 3475 w 25440"/>
                <a:gd name="connsiteY6" fmla="*/ 0 h 31564"/>
                <a:gd name="connsiteX0" fmla="*/ 3475 w 25440"/>
                <a:gd name="connsiteY0" fmla="*/ 0 h 29898"/>
                <a:gd name="connsiteX1" fmla="*/ 18125 w 25440"/>
                <a:gd name="connsiteY1" fmla="*/ 0 h 29898"/>
                <a:gd name="connsiteX2" fmla="*/ 25412 w 25440"/>
                <a:gd name="connsiteY2" fmla="*/ 29898 h 29898"/>
                <a:gd name="connsiteX3" fmla="*/ 18125 w 25440"/>
                <a:gd name="connsiteY3" fmla="*/ 21600 h 29898"/>
                <a:gd name="connsiteX4" fmla="*/ 3475 w 25440"/>
                <a:gd name="connsiteY4" fmla="*/ 21600 h 29898"/>
                <a:gd name="connsiteX5" fmla="*/ 0 w 25440"/>
                <a:gd name="connsiteY5" fmla="*/ 10800 h 29898"/>
                <a:gd name="connsiteX6" fmla="*/ 3475 w 25440"/>
                <a:gd name="connsiteY6" fmla="*/ 0 h 29898"/>
                <a:gd name="connsiteX0" fmla="*/ 3475 w 25412"/>
                <a:gd name="connsiteY0" fmla="*/ 0 h 29898"/>
                <a:gd name="connsiteX1" fmla="*/ 25412 w 25412"/>
                <a:gd name="connsiteY1" fmla="*/ 29898 h 29898"/>
                <a:gd name="connsiteX2" fmla="*/ 18125 w 25412"/>
                <a:gd name="connsiteY2" fmla="*/ 21600 h 29898"/>
                <a:gd name="connsiteX3" fmla="*/ 3475 w 25412"/>
                <a:gd name="connsiteY3" fmla="*/ 21600 h 29898"/>
                <a:gd name="connsiteX4" fmla="*/ 0 w 25412"/>
                <a:gd name="connsiteY4" fmla="*/ 10800 h 29898"/>
                <a:gd name="connsiteX5" fmla="*/ 3475 w 25412"/>
                <a:gd name="connsiteY5" fmla="*/ 0 h 29898"/>
                <a:gd name="connsiteX0" fmla="*/ 3475 w 25412"/>
                <a:gd name="connsiteY0" fmla="*/ 31 h 29929"/>
                <a:gd name="connsiteX1" fmla="*/ 25412 w 25412"/>
                <a:gd name="connsiteY1" fmla="*/ 29929 h 29929"/>
                <a:gd name="connsiteX2" fmla="*/ 18125 w 25412"/>
                <a:gd name="connsiteY2" fmla="*/ 21631 h 29929"/>
                <a:gd name="connsiteX3" fmla="*/ 3475 w 25412"/>
                <a:gd name="connsiteY3" fmla="*/ 21631 h 29929"/>
                <a:gd name="connsiteX4" fmla="*/ 0 w 25412"/>
                <a:gd name="connsiteY4" fmla="*/ 10831 h 29929"/>
                <a:gd name="connsiteX5" fmla="*/ 3475 w 25412"/>
                <a:gd name="connsiteY5" fmla="*/ 31 h 29929"/>
                <a:gd name="connsiteX0" fmla="*/ 3475 w 25412"/>
                <a:gd name="connsiteY0" fmla="*/ 42 h 29940"/>
                <a:gd name="connsiteX1" fmla="*/ 25412 w 25412"/>
                <a:gd name="connsiteY1" fmla="*/ 29940 h 29940"/>
                <a:gd name="connsiteX2" fmla="*/ 18125 w 25412"/>
                <a:gd name="connsiteY2" fmla="*/ 21642 h 29940"/>
                <a:gd name="connsiteX3" fmla="*/ 3475 w 25412"/>
                <a:gd name="connsiteY3" fmla="*/ 21642 h 29940"/>
                <a:gd name="connsiteX4" fmla="*/ 0 w 25412"/>
                <a:gd name="connsiteY4" fmla="*/ 10842 h 29940"/>
                <a:gd name="connsiteX5" fmla="*/ 3475 w 25412"/>
                <a:gd name="connsiteY5" fmla="*/ 42 h 29940"/>
                <a:gd name="connsiteX0" fmla="*/ 3475 w 25412"/>
                <a:gd name="connsiteY0" fmla="*/ 42 h 29940"/>
                <a:gd name="connsiteX1" fmla="*/ 25412 w 25412"/>
                <a:gd name="connsiteY1" fmla="*/ 29940 h 29940"/>
                <a:gd name="connsiteX2" fmla="*/ 18125 w 25412"/>
                <a:gd name="connsiteY2" fmla="*/ 21642 h 29940"/>
                <a:gd name="connsiteX3" fmla="*/ 3475 w 25412"/>
                <a:gd name="connsiteY3" fmla="*/ 21642 h 29940"/>
                <a:gd name="connsiteX4" fmla="*/ 0 w 25412"/>
                <a:gd name="connsiteY4" fmla="*/ 10842 h 29940"/>
                <a:gd name="connsiteX5" fmla="*/ 3475 w 25412"/>
                <a:gd name="connsiteY5" fmla="*/ 42 h 29940"/>
                <a:gd name="connsiteX0" fmla="*/ 3475 w 25412"/>
                <a:gd name="connsiteY0" fmla="*/ 1 h 29899"/>
                <a:gd name="connsiteX1" fmla="*/ 25412 w 25412"/>
                <a:gd name="connsiteY1" fmla="*/ 29899 h 29899"/>
                <a:gd name="connsiteX2" fmla="*/ 18125 w 25412"/>
                <a:gd name="connsiteY2" fmla="*/ 21601 h 29899"/>
                <a:gd name="connsiteX3" fmla="*/ 3475 w 25412"/>
                <a:gd name="connsiteY3" fmla="*/ 21601 h 29899"/>
                <a:gd name="connsiteX4" fmla="*/ 0 w 25412"/>
                <a:gd name="connsiteY4" fmla="*/ 10801 h 29899"/>
                <a:gd name="connsiteX5" fmla="*/ 3475 w 25412"/>
                <a:gd name="connsiteY5" fmla="*/ 1 h 29899"/>
                <a:gd name="connsiteX0" fmla="*/ 3475 w 25412"/>
                <a:gd name="connsiteY0" fmla="*/ 1 h 29899"/>
                <a:gd name="connsiteX1" fmla="*/ 25412 w 25412"/>
                <a:gd name="connsiteY1" fmla="*/ 29899 h 29899"/>
                <a:gd name="connsiteX2" fmla="*/ 18125 w 25412"/>
                <a:gd name="connsiteY2" fmla="*/ 21601 h 29899"/>
                <a:gd name="connsiteX3" fmla="*/ 3475 w 25412"/>
                <a:gd name="connsiteY3" fmla="*/ 21601 h 29899"/>
                <a:gd name="connsiteX4" fmla="*/ 0 w 25412"/>
                <a:gd name="connsiteY4" fmla="*/ 10801 h 29899"/>
                <a:gd name="connsiteX5" fmla="*/ 3475 w 25412"/>
                <a:gd name="connsiteY5" fmla="*/ 1 h 29899"/>
                <a:gd name="connsiteX0" fmla="*/ 3475 w 25412"/>
                <a:gd name="connsiteY0" fmla="*/ 1 h 29899"/>
                <a:gd name="connsiteX1" fmla="*/ 25412 w 25412"/>
                <a:gd name="connsiteY1" fmla="*/ 29899 h 29899"/>
                <a:gd name="connsiteX2" fmla="*/ 18125 w 25412"/>
                <a:gd name="connsiteY2" fmla="*/ 21601 h 29899"/>
                <a:gd name="connsiteX3" fmla="*/ 3475 w 25412"/>
                <a:gd name="connsiteY3" fmla="*/ 21601 h 29899"/>
                <a:gd name="connsiteX4" fmla="*/ 0 w 25412"/>
                <a:gd name="connsiteY4" fmla="*/ 10801 h 29899"/>
                <a:gd name="connsiteX5" fmla="*/ 3475 w 25412"/>
                <a:gd name="connsiteY5" fmla="*/ 1 h 29899"/>
                <a:gd name="connsiteX0" fmla="*/ 3475 w 25412"/>
                <a:gd name="connsiteY0" fmla="*/ 865 h 30763"/>
                <a:gd name="connsiteX1" fmla="*/ 13659 w 25412"/>
                <a:gd name="connsiteY1" fmla="*/ 4048 h 30763"/>
                <a:gd name="connsiteX2" fmla="*/ 25412 w 25412"/>
                <a:gd name="connsiteY2" fmla="*/ 30763 h 30763"/>
                <a:gd name="connsiteX3" fmla="*/ 18125 w 25412"/>
                <a:gd name="connsiteY3" fmla="*/ 22465 h 30763"/>
                <a:gd name="connsiteX4" fmla="*/ 3475 w 25412"/>
                <a:gd name="connsiteY4" fmla="*/ 22465 h 30763"/>
                <a:gd name="connsiteX5" fmla="*/ 0 w 25412"/>
                <a:gd name="connsiteY5" fmla="*/ 11665 h 30763"/>
                <a:gd name="connsiteX6" fmla="*/ 3475 w 25412"/>
                <a:gd name="connsiteY6" fmla="*/ 865 h 30763"/>
                <a:gd name="connsiteX0" fmla="*/ 3475 w 25412"/>
                <a:gd name="connsiteY0" fmla="*/ 529 h 30427"/>
                <a:gd name="connsiteX1" fmla="*/ 14771 w 25412"/>
                <a:gd name="connsiteY1" fmla="*/ 5076 h 30427"/>
                <a:gd name="connsiteX2" fmla="*/ 25412 w 25412"/>
                <a:gd name="connsiteY2" fmla="*/ 30427 h 30427"/>
                <a:gd name="connsiteX3" fmla="*/ 18125 w 25412"/>
                <a:gd name="connsiteY3" fmla="*/ 22129 h 30427"/>
                <a:gd name="connsiteX4" fmla="*/ 3475 w 25412"/>
                <a:gd name="connsiteY4" fmla="*/ 22129 h 30427"/>
                <a:gd name="connsiteX5" fmla="*/ 0 w 25412"/>
                <a:gd name="connsiteY5" fmla="*/ 11329 h 30427"/>
                <a:gd name="connsiteX6" fmla="*/ 3475 w 25412"/>
                <a:gd name="connsiteY6" fmla="*/ 529 h 30427"/>
                <a:gd name="connsiteX0" fmla="*/ 3475 w 25412"/>
                <a:gd name="connsiteY0" fmla="*/ 57 h 29955"/>
                <a:gd name="connsiteX1" fmla="*/ 14771 w 25412"/>
                <a:gd name="connsiteY1" fmla="*/ 4604 h 29955"/>
                <a:gd name="connsiteX2" fmla="*/ 25412 w 25412"/>
                <a:gd name="connsiteY2" fmla="*/ 29955 h 29955"/>
                <a:gd name="connsiteX3" fmla="*/ 18125 w 25412"/>
                <a:gd name="connsiteY3" fmla="*/ 21657 h 29955"/>
                <a:gd name="connsiteX4" fmla="*/ 3475 w 25412"/>
                <a:gd name="connsiteY4" fmla="*/ 21657 h 29955"/>
                <a:gd name="connsiteX5" fmla="*/ 0 w 25412"/>
                <a:gd name="connsiteY5" fmla="*/ 10857 h 29955"/>
                <a:gd name="connsiteX6" fmla="*/ 3475 w 25412"/>
                <a:gd name="connsiteY6" fmla="*/ 57 h 29955"/>
                <a:gd name="connsiteX0" fmla="*/ 3475 w 25571"/>
                <a:gd name="connsiteY0" fmla="*/ 57 h 28818"/>
                <a:gd name="connsiteX1" fmla="*/ 14771 w 25571"/>
                <a:gd name="connsiteY1" fmla="*/ 4604 h 28818"/>
                <a:gd name="connsiteX2" fmla="*/ 25571 w 25571"/>
                <a:gd name="connsiteY2" fmla="*/ 28818 h 28818"/>
                <a:gd name="connsiteX3" fmla="*/ 18125 w 25571"/>
                <a:gd name="connsiteY3" fmla="*/ 21657 h 28818"/>
                <a:gd name="connsiteX4" fmla="*/ 3475 w 25571"/>
                <a:gd name="connsiteY4" fmla="*/ 21657 h 28818"/>
                <a:gd name="connsiteX5" fmla="*/ 0 w 25571"/>
                <a:gd name="connsiteY5" fmla="*/ 10857 h 28818"/>
                <a:gd name="connsiteX6" fmla="*/ 3475 w 25571"/>
                <a:gd name="connsiteY6" fmla="*/ 57 h 28818"/>
                <a:gd name="connsiteX0" fmla="*/ 3475 w 25571"/>
                <a:gd name="connsiteY0" fmla="*/ 57 h 28818"/>
                <a:gd name="connsiteX1" fmla="*/ 14771 w 25571"/>
                <a:gd name="connsiteY1" fmla="*/ 4604 h 28818"/>
                <a:gd name="connsiteX2" fmla="*/ 25571 w 25571"/>
                <a:gd name="connsiteY2" fmla="*/ 28818 h 28818"/>
                <a:gd name="connsiteX3" fmla="*/ 18125 w 25571"/>
                <a:gd name="connsiteY3" fmla="*/ 21657 h 28818"/>
                <a:gd name="connsiteX4" fmla="*/ 3475 w 25571"/>
                <a:gd name="connsiteY4" fmla="*/ 21657 h 28818"/>
                <a:gd name="connsiteX5" fmla="*/ 0 w 25571"/>
                <a:gd name="connsiteY5" fmla="*/ 10857 h 28818"/>
                <a:gd name="connsiteX6" fmla="*/ 3475 w 25571"/>
                <a:gd name="connsiteY6" fmla="*/ 57 h 28818"/>
                <a:gd name="connsiteX0" fmla="*/ 3475 w 25571"/>
                <a:gd name="connsiteY0" fmla="*/ 57 h 28818"/>
                <a:gd name="connsiteX1" fmla="*/ 14771 w 25571"/>
                <a:gd name="connsiteY1" fmla="*/ 4604 h 28818"/>
                <a:gd name="connsiteX2" fmla="*/ 25571 w 25571"/>
                <a:gd name="connsiteY2" fmla="*/ 28818 h 28818"/>
                <a:gd name="connsiteX3" fmla="*/ 18125 w 25571"/>
                <a:gd name="connsiteY3" fmla="*/ 21657 h 28818"/>
                <a:gd name="connsiteX4" fmla="*/ 3475 w 25571"/>
                <a:gd name="connsiteY4" fmla="*/ 21657 h 28818"/>
                <a:gd name="connsiteX5" fmla="*/ 0 w 25571"/>
                <a:gd name="connsiteY5" fmla="*/ 10857 h 28818"/>
                <a:gd name="connsiteX6" fmla="*/ 3475 w 25571"/>
                <a:gd name="connsiteY6" fmla="*/ 57 h 28818"/>
                <a:gd name="connsiteX0" fmla="*/ 3475 w 25571"/>
                <a:gd name="connsiteY0" fmla="*/ 57 h 28818"/>
                <a:gd name="connsiteX1" fmla="*/ 14771 w 25571"/>
                <a:gd name="connsiteY1" fmla="*/ 4604 h 28818"/>
                <a:gd name="connsiteX2" fmla="*/ 25571 w 25571"/>
                <a:gd name="connsiteY2" fmla="*/ 28818 h 28818"/>
                <a:gd name="connsiteX3" fmla="*/ 18125 w 25571"/>
                <a:gd name="connsiteY3" fmla="*/ 21657 h 28818"/>
                <a:gd name="connsiteX4" fmla="*/ 3475 w 25571"/>
                <a:gd name="connsiteY4" fmla="*/ 21657 h 28818"/>
                <a:gd name="connsiteX5" fmla="*/ 0 w 25571"/>
                <a:gd name="connsiteY5" fmla="*/ 10857 h 28818"/>
                <a:gd name="connsiteX6" fmla="*/ 3475 w 25571"/>
                <a:gd name="connsiteY6" fmla="*/ 57 h 28818"/>
                <a:gd name="connsiteX0" fmla="*/ 3475 w 25730"/>
                <a:gd name="connsiteY0" fmla="*/ 57 h 28136"/>
                <a:gd name="connsiteX1" fmla="*/ 14771 w 25730"/>
                <a:gd name="connsiteY1" fmla="*/ 4604 h 28136"/>
                <a:gd name="connsiteX2" fmla="*/ 25730 w 25730"/>
                <a:gd name="connsiteY2" fmla="*/ 28136 h 28136"/>
                <a:gd name="connsiteX3" fmla="*/ 18125 w 25730"/>
                <a:gd name="connsiteY3" fmla="*/ 21657 h 28136"/>
                <a:gd name="connsiteX4" fmla="*/ 3475 w 25730"/>
                <a:gd name="connsiteY4" fmla="*/ 21657 h 28136"/>
                <a:gd name="connsiteX5" fmla="*/ 0 w 25730"/>
                <a:gd name="connsiteY5" fmla="*/ 10857 h 28136"/>
                <a:gd name="connsiteX6" fmla="*/ 3475 w 25730"/>
                <a:gd name="connsiteY6" fmla="*/ 57 h 28136"/>
                <a:gd name="connsiteX0" fmla="*/ 3475 w 25730"/>
                <a:gd name="connsiteY0" fmla="*/ 57 h 28136"/>
                <a:gd name="connsiteX1" fmla="*/ 14771 w 25730"/>
                <a:gd name="connsiteY1" fmla="*/ 4604 h 28136"/>
                <a:gd name="connsiteX2" fmla="*/ 25730 w 25730"/>
                <a:gd name="connsiteY2" fmla="*/ 28136 h 28136"/>
                <a:gd name="connsiteX3" fmla="*/ 18125 w 25730"/>
                <a:gd name="connsiteY3" fmla="*/ 21657 h 28136"/>
                <a:gd name="connsiteX4" fmla="*/ 3475 w 25730"/>
                <a:gd name="connsiteY4" fmla="*/ 21657 h 28136"/>
                <a:gd name="connsiteX5" fmla="*/ 0 w 25730"/>
                <a:gd name="connsiteY5" fmla="*/ 10857 h 28136"/>
                <a:gd name="connsiteX6" fmla="*/ 3475 w 25730"/>
                <a:gd name="connsiteY6" fmla="*/ 57 h 28136"/>
                <a:gd name="connsiteX0" fmla="*/ 3475 w 25730"/>
                <a:gd name="connsiteY0" fmla="*/ 57 h 28136"/>
                <a:gd name="connsiteX1" fmla="*/ 14771 w 25730"/>
                <a:gd name="connsiteY1" fmla="*/ 4604 h 28136"/>
                <a:gd name="connsiteX2" fmla="*/ 25730 w 25730"/>
                <a:gd name="connsiteY2" fmla="*/ 28136 h 28136"/>
                <a:gd name="connsiteX3" fmla="*/ 18125 w 25730"/>
                <a:gd name="connsiteY3" fmla="*/ 21657 h 28136"/>
                <a:gd name="connsiteX4" fmla="*/ 3475 w 25730"/>
                <a:gd name="connsiteY4" fmla="*/ 21657 h 28136"/>
                <a:gd name="connsiteX5" fmla="*/ 0 w 25730"/>
                <a:gd name="connsiteY5" fmla="*/ 10857 h 28136"/>
                <a:gd name="connsiteX6" fmla="*/ 3475 w 25730"/>
                <a:gd name="connsiteY6" fmla="*/ 57 h 28136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599"/>
                <a:gd name="connsiteY0" fmla="*/ 57 h 26842"/>
                <a:gd name="connsiteX1" fmla="*/ 14771 w 25599"/>
                <a:gd name="connsiteY1" fmla="*/ 4604 h 26842"/>
                <a:gd name="connsiteX2" fmla="*/ 25599 w 25599"/>
                <a:gd name="connsiteY2" fmla="*/ 26842 h 26842"/>
                <a:gd name="connsiteX3" fmla="*/ 18125 w 25599"/>
                <a:gd name="connsiteY3" fmla="*/ 21657 h 26842"/>
                <a:gd name="connsiteX4" fmla="*/ 3475 w 25599"/>
                <a:gd name="connsiteY4" fmla="*/ 21657 h 26842"/>
                <a:gd name="connsiteX5" fmla="*/ 0 w 25599"/>
                <a:gd name="connsiteY5" fmla="*/ 10857 h 26842"/>
                <a:gd name="connsiteX6" fmla="*/ 3475 w 25599"/>
                <a:gd name="connsiteY6" fmla="*/ 57 h 26842"/>
                <a:gd name="connsiteX0" fmla="*/ 3475 w 25599"/>
                <a:gd name="connsiteY0" fmla="*/ 57 h 26842"/>
                <a:gd name="connsiteX1" fmla="*/ 14771 w 25599"/>
                <a:gd name="connsiteY1" fmla="*/ 4604 h 26842"/>
                <a:gd name="connsiteX2" fmla="*/ 25599 w 25599"/>
                <a:gd name="connsiteY2" fmla="*/ 26842 h 26842"/>
                <a:gd name="connsiteX3" fmla="*/ 18125 w 25599"/>
                <a:gd name="connsiteY3" fmla="*/ 21657 h 26842"/>
                <a:gd name="connsiteX4" fmla="*/ 3475 w 25599"/>
                <a:gd name="connsiteY4" fmla="*/ 21657 h 26842"/>
                <a:gd name="connsiteX5" fmla="*/ 0 w 25599"/>
                <a:gd name="connsiteY5" fmla="*/ 10857 h 26842"/>
                <a:gd name="connsiteX6" fmla="*/ 3475 w 25599"/>
                <a:gd name="connsiteY6" fmla="*/ 57 h 26842"/>
                <a:gd name="connsiteX0" fmla="*/ 3475 w 25599"/>
                <a:gd name="connsiteY0" fmla="*/ 57 h 26842"/>
                <a:gd name="connsiteX1" fmla="*/ 14771 w 25599"/>
                <a:gd name="connsiteY1" fmla="*/ 4604 h 26842"/>
                <a:gd name="connsiteX2" fmla="*/ 25599 w 25599"/>
                <a:gd name="connsiteY2" fmla="*/ 26842 h 26842"/>
                <a:gd name="connsiteX3" fmla="*/ 18125 w 25599"/>
                <a:gd name="connsiteY3" fmla="*/ 21657 h 26842"/>
                <a:gd name="connsiteX4" fmla="*/ 3475 w 25599"/>
                <a:gd name="connsiteY4" fmla="*/ 21657 h 26842"/>
                <a:gd name="connsiteX5" fmla="*/ 0 w 25599"/>
                <a:gd name="connsiteY5" fmla="*/ 10857 h 26842"/>
                <a:gd name="connsiteX6" fmla="*/ 3475 w 25599"/>
                <a:gd name="connsiteY6" fmla="*/ 57 h 26842"/>
                <a:gd name="connsiteX0" fmla="*/ 3475 w 25599"/>
                <a:gd name="connsiteY0" fmla="*/ 57 h 26842"/>
                <a:gd name="connsiteX1" fmla="*/ 14771 w 25599"/>
                <a:gd name="connsiteY1" fmla="*/ 4604 h 26842"/>
                <a:gd name="connsiteX2" fmla="*/ 25599 w 25599"/>
                <a:gd name="connsiteY2" fmla="*/ 26842 h 26842"/>
                <a:gd name="connsiteX3" fmla="*/ 18125 w 25599"/>
                <a:gd name="connsiteY3" fmla="*/ 21657 h 26842"/>
                <a:gd name="connsiteX4" fmla="*/ 3475 w 25599"/>
                <a:gd name="connsiteY4" fmla="*/ 21657 h 26842"/>
                <a:gd name="connsiteX5" fmla="*/ 0 w 25599"/>
                <a:gd name="connsiteY5" fmla="*/ 10857 h 26842"/>
                <a:gd name="connsiteX6" fmla="*/ 3475 w 25599"/>
                <a:gd name="connsiteY6" fmla="*/ 57 h 26842"/>
                <a:gd name="connsiteX0" fmla="*/ 3475 w 25599"/>
                <a:gd name="connsiteY0" fmla="*/ 57 h 26842"/>
                <a:gd name="connsiteX1" fmla="*/ 14771 w 25599"/>
                <a:gd name="connsiteY1" fmla="*/ 4604 h 26842"/>
                <a:gd name="connsiteX2" fmla="*/ 25599 w 25599"/>
                <a:gd name="connsiteY2" fmla="*/ 26842 h 26842"/>
                <a:gd name="connsiteX3" fmla="*/ 18125 w 25599"/>
                <a:gd name="connsiteY3" fmla="*/ 21657 h 26842"/>
                <a:gd name="connsiteX4" fmla="*/ 3475 w 25599"/>
                <a:gd name="connsiteY4" fmla="*/ 21657 h 26842"/>
                <a:gd name="connsiteX5" fmla="*/ 0 w 25599"/>
                <a:gd name="connsiteY5" fmla="*/ 10857 h 26842"/>
                <a:gd name="connsiteX6" fmla="*/ 3475 w 25599"/>
                <a:gd name="connsiteY6" fmla="*/ 57 h 26842"/>
                <a:gd name="connsiteX0" fmla="*/ 3475 w 23590"/>
                <a:gd name="connsiteY0" fmla="*/ 57 h 26407"/>
                <a:gd name="connsiteX1" fmla="*/ 14771 w 23590"/>
                <a:gd name="connsiteY1" fmla="*/ 4604 h 26407"/>
                <a:gd name="connsiteX2" fmla="*/ 23590 w 23590"/>
                <a:gd name="connsiteY2" fmla="*/ 26407 h 26407"/>
                <a:gd name="connsiteX3" fmla="*/ 18125 w 23590"/>
                <a:gd name="connsiteY3" fmla="*/ 21657 h 26407"/>
                <a:gd name="connsiteX4" fmla="*/ 3475 w 23590"/>
                <a:gd name="connsiteY4" fmla="*/ 21657 h 26407"/>
                <a:gd name="connsiteX5" fmla="*/ 0 w 23590"/>
                <a:gd name="connsiteY5" fmla="*/ 10857 h 26407"/>
                <a:gd name="connsiteX6" fmla="*/ 3475 w 23590"/>
                <a:gd name="connsiteY6" fmla="*/ 57 h 26407"/>
                <a:gd name="connsiteX0" fmla="*/ 3475 w 23590"/>
                <a:gd name="connsiteY0" fmla="*/ 57 h 26407"/>
                <a:gd name="connsiteX1" fmla="*/ 14771 w 23590"/>
                <a:gd name="connsiteY1" fmla="*/ 4604 h 26407"/>
                <a:gd name="connsiteX2" fmla="*/ 23590 w 23590"/>
                <a:gd name="connsiteY2" fmla="*/ 26407 h 26407"/>
                <a:gd name="connsiteX3" fmla="*/ 18125 w 23590"/>
                <a:gd name="connsiteY3" fmla="*/ 21657 h 26407"/>
                <a:gd name="connsiteX4" fmla="*/ 3475 w 23590"/>
                <a:gd name="connsiteY4" fmla="*/ 21657 h 26407"/>
                <a:gd name="connsiteX5" fmla="*/ 0 w 23590"/>
                <a:gd name="connsiteY5" fmla="*/ 10857 h 26407"/>
                <a:gd name="connsiteX6" fmla="*/ 3475 w 23590"/>
                <a:gd name="connsiteY6" fmla="*/ 57 h 26407"/>
                <a:gd name="connsiteX0" fmla="*/ 3475 w 23590"/>
                <a:gd name="connsiteY0" fmla="*/ 57 h 26407"/>
                <a:gd name="connsiteX1" fmla="*/ 14771 w 23590"/>
                <a:gd name="connsiteY1" fmla="*/ 4604 h 26407"/>
                <a:gd name="connsiteX2" fmla="*/ 23590 w 23590"/>
                <a:gd name="connsiteY2" fmla="*/ 26407 h 26407"/>
                <a:gd name="connsiteX3" fmla="*/ 18125 w 23590"/>
                <a:gd name="connsiteY3" fmla="*/ 21657 h 26407"/>
                <a:gd name="connsiteX4" fmla="*/ 3475 w 23590"/>
                <a:gd name="connsiteY4" fmla="*/ 21657 h 26407"/>
                <a:gd name="connsiteX5" fmla="*/ 0 w 23590"/>
                <a:gd name="connsiteY5" fmla="*/ 10857 h 26407"/>
                <a:gd name="connsiteX6" fmla="*/ 3475 w 23590"/>
                <a:gd name="connsiteY6" fmla="*/ 57 h 26407"/>
                <a:gd name="connsiteX0" fmla="*/ 3475 w 23590"/>
                <a:gd name="connsiteY0" fmla="*/ 57 h 26407"/>
                <a:gd name="connsiteX1" fmla="*/ 14771 w 23590"/>
                <a:gd name="connsiteY1" fmla="*/ 4604 h 26407"/>
                <a:gd name="connsiteX2" fmla="*/ 23590 w 23590"/>
                <a:gd name="connsiteY2" fmla="*/ 26407 h 26407"/>
                <a:gd name="connsiteX3" fmla="*/ 18125 w 23590"/>
                <a:gd name="connsiteY3" fmla="*/ 21657 h 26407"/>
                <a:gd name="connsiteX4" fmla="*/ 3475 w 23590"/>
                <a:gd name="connsiteY4" fmla="*/ 21657 h 26407"/>
                <a:gd name="connsiteX5" fmla="*/ 0 w 23590"/>
                <a:gd name="connsiteY5" fmla="*/ 10857 h 26407"/>
                <a:gd name="connsiteX6" fmla="*/ 3475 w 23590"/>
                <a:gd name="connsiteY6" fmla="*/ 57 h 26407"/>
                <a:gd name="connsiteX0" fmla="*/ 3475 w 23590"/>
                <a:gd name="connsiteY0" fmla="*/ 57 h 26407"/>
                <a:gd name="connsiteX1" fmla="*/ 14771 w 23590"/>
                <a:gd name="connsiteY1" fmla="*/ 4604 h 26407"/>
                <a:gd name="connsiteX2" fmla="*/ 23590 w 23590"/>
                <a:gd name="connsiteY2" fmla="*/ 26407 h 26407"/>
                <a:gd name="connsiteX3" fmla="*/ 18125 w 23590"/>
                <a:gd name="connsiteY3" fmla="*/ 21657 h 26407"/>
                <a:gd name="connsiteX4" fmla="*/ 3475 w 23590"/>
                <a:gd name="connsiteY4" fmla="*/ 21657 h 26407"/>
                <a:gd name="connsiteX5" fmla="*/ 0 w 23590"/>
                <a:gd name="connsiteY5" fmla="*/ 10857 h 26407"/>
                <a:gd name="connsiteX6" fmla="*/ 3475 w 23590"/>
                <a:gd name="connsiteY6" fmla="*/ 57 h 26407"/>
                <a:gd name="connsiteX0" fmla="*/ 3475 w 23590"/>
                <a:gd name="connsiteY0" fmla="*/ 115 h 26465"/>
                <a:gd name="connsiteX1" fmla="*/ 16863 w 23590"/>
                <a:gd name="connsiteY1" fmla="*/ 4229 h 26465"/>
                <a:gd name="connsiteX2" fmla="*/ 23590 w 23590"/>
                <a:gd name="connsiteY2" fmla="*/ 26465 h 26465"/>
                <a:gd name="connsiteX3" fmla="*/ 18125 w 23590"/>
                <a:gd name="connsiteY3" fmla="*/ 21715 h 26465"/>
                <a:gd name="connsiteX4" fmla="*/ 3475 w 23590"/>
                <a:gd name="connsiteY4" fmla="*/ 21715 h 26465"/>
                <a:gd name="connsiteX5" fmla="*/ 0 w 23590"/>
                <a:gd name="connsiteY5" fmla="*/ 10915 h 26465"/>
                <a:gd name="connsiteX6" fmla="*/ 3475 w 23590"/>
                <a:gd name="connsiteY6" fmla="*/ 115 h 26465"/>
                <a:gd name="connsiteX0" fmla="*/ 3475 w 23590"/>
                <a:gd name="connsiteY0" fmla="*/ 115 h 26465"/>
                <a:gd name="connsiteX1" fmla="*/ 16863 w 23590"/>
                <a:gd name="connsiteY1" fmla="*/ 4229 h 26465"/>
                <a:gd name="connsiteX2" fmla="*/ 23590 w 23590"/>
                <a:gd name="connsiteY2" fmla="*/ 26465 h 26465"/>
                <a:gd name="connsiteX3" fmla="*/ 18125 w 23590"/>
                <a:gd name="connsiteY3" fmla="*/ 21715 h 26465"/>
                <a:gd name="connsiteX4" fmla="*/ 3475 w 23590"/>
                <a:gd name="connsiteY4" fmla="*/ 21715 h 26465"/>
                <a:gd name="connsiteX5" fmla="*/ 0 w 23590"/>
                <a:gd name="connsiteY5" fmla="*/ 10915 h 26465"/>
                <a:gd name="connsiteX6" fmla="*/ 3475 w 23590"/>
                <a:gd name="connsiteY6" fmla="*/ 115 h 26465"/>
                <a:gd name="connsiteX0" fmla="*/ 3475 w 23590"/>
                <a:gd name="connsiteY0" fmla="*/ 115 h 26465"/>
                <a:gd name="connsiteX1" fmla="*/ 16863 w 23590"/>
                <a:gd name="connsiteY1" fmla="*/ 4229 h 26465"/>
                <a:gd name="connsiteX2" fmla="*/ 23590 w 23590"/>
                <a:gd name="connsiteY2" fmla="*/ 26465 h 26465"/>
                <a:gd name="connsiteX3" fmla="*/ 17221 w 23590"/>
                <a:gd name="connsiteY3" fmla="*/ 21571 h 26465"/>
                <a:gd name="connsiteX4" fmla="*/ 3475 w 23590"/>
                <a:gd name="connsiteY4" fmla="*/ 21715 h 26465"/>
                <a:gd name="connsiteX5" fmla="*/ 0 w 23590"/>
                <a:gd name="connsiteY5" fmla="*/ 10915 h 26465"/>
                <a:gd name="connsiteX6" fmla="*/ 3475 w 23590"/>
                <a:gd name="connsiteY6" fmla="*/ 115 h 26465"/>
                <a:gd name="connsiteX0" fmla="*/ 7690 w 23715"/>
                <a:gd name="connsiteY0" fmla="*/ 91 h 26585"/>
                <a:gd name="connsiteX1" fmla="*/ 16988 w 23715"/>
                <a:gd name="connsiteY1" fmla="*/ 4349 h 26585"/>
                <a:gd name="connsiteX2" fmla="*/ 23715 w 23715"/>
                <a:gd name="connsiteY2" fmla="*/ 26585 h 26585"/>
                <a:gd name="connsiteX3" fmla="*/ 17346 w 23715"/>
                <a:gd name="connsiteY3" fmla="*/ 21691 h 26585"/>
                <a:gd name="connsiteX4" fmla="*/ 3600 w 23715"/>
                <a:gd name="connsiteY4" fmla="*/ 21835 h 26585"/>
                <a:gd name="connsiteX5" fmla="*/ 125 w 23715"/>
                <a:gd name="connsiteY5" fmla="*/ 11035 h 26585"/>
                <a:gd name="connsiteX6" fmla="*/ 7690 w 23715"/>
                <a:gd name="connsiteY6" fmla="*/ 91 h 26585"/>
                <a:gd name="connsiteX0" fmla="*/ 4503 w 20528"/>
                <a:gd name="connsiteY0" fmla="*/ 91 h 26585"/>
                <a:gd name="connsiteX1" fmla="*/ 13801 w 20528"/>
                <a:gd name="connsiteY1" fmla="*/ 4349 h 26585"/>
                <a:gd name="connsiteX2" fmla="*/ 20528 w 20528"/>
                <a:gd name="connsiteY2" fmla="*/ 26585 h 26585"/>
                <a:gd name="connsiteX3" fmla="*/ 14159 w 20528"/>
                <a:gd name="connsiteY3" fmla="*/ 21691 h 26585"/>
                <a:gd name="connsiteX4" fmla="*/ 413 w 20528"/>
                <a:gd name="connsiteY4" fmla="*/ 21835 h 26585"/>
                <a:gd name="connsiteX5" fmla="*/ 4503 w 20528"/>
                <a:gd name="connsiteY5" fmla="*/ 91 h 26585"/>
                <a:gd name="connsiteX0" fmla="*/ 1813 w 17838"/>
                <a:gd name="connsiteY0" fmla="*/ 91 h 26585"/>
                <a:gd name="connsiteX1" fmla="*/ 11111 w 17838"/>
                <a:gd name="connsiteY1" fmla="*/ 4349 h 26585"/>
                <a:gd name="connsiteX2" fmla="*/ 17838 w 17838"/>
                <a:gd name="connsiteY2" fmla="*/ 26585 h 26585"/>
                <a:gd name="connsiteX3" fmla="*/ 11469 w 17838"/>
                <a:gd name="connsiteY3" fmla="*/ 21691 h 26585"/>
                <a:gd name="connsiteX4" fmla="*/ 1099 w 17838"/>
                <a:gd name="connsiteY4" fmla="*/ 21402 h 26585"/>
                <a:gd name="connsiteX5" fmla="*/ 1813 w 17838"/>
                <a:gd name="connsiteY5" fmla="*/ 91 h 26585"/>
                <a:gd name="connsiteX0" fmla="*/ 1681 w 17706"/>
                <a:gd name="connsiteY0" fmla="*/ 91 h 26585"/>
                <a:gd name="connsiteX1" fmla="*/ 10979 w 17706"/>
                <a:gd name="connsiteY1" fmla="*/ 4349 h 26585"/>
                <a:gd name="connsiteX2" fmla="*/ 17706 w 17706"/>
                <a:gd name="connsiteY2" fmla="*/ 26585 h 26585"/>
                <a:gd name="connsiteX3" fmla="*/ 11337 w 17706"/>
                <a:gd name="connsiteY3" fmla="*/ 21691 h 26585"/>
                <a:gd name="connsiteX4" fmla="*/ 1205 w 17706"/>
                <a:gd name="connsiteY4" fmla="*/ 21546 h 26585"/>
                <a:gd name="connsiteX5" fmla="*/ 1681 w 17706"/>
                <a:gd name="connsiteY5" fmla="*/ 91 h 26585"/>
                <a:gd name="connsiteX0" fmla="*/ 1681 w 17706"/>
                <a:gd name="connsiteY0" fmla="*/ 91 h 26585"/>
                <a:gd name="connsiteX1" fmla="*/ 10979 w 17706"/>
                <a:gd name="connsiteY1" fmla="*/ 4349 h 26585"/>
                <a:gd name="connsiteX2" fmla="*/ 17706 w 17706"/>
                <a:gd name="connsiteY2" fmla="*/ 26585 h 26585"/>
                <a:gd name="connsiteX3" fmla="*/ 11337 w 17706"/>
                <a:gd name="connsiteY3" fmla="*/ 21691 h 26585"/>
                <a:gd name="connsiteX4" fmla="*/ 1205 w 17706"/>
                <a:gd name="connsiteY4" fmla="*/ 21546 h 26585"/>
                <a:gd name="connsiteX5" fmla="*/ 1681 w 17706"/>
                <a:gd name="connsiteY5" fmla="*/ 91 h 26585"/>
                <a:gd name="connsiteX0" fmla="*/ 1130 w 17155"/>
                <a:gd name="connsiteY0" fmla="*/ 91 h 26585"/>
                <a:gd name="connsiteX1" fmla="*/ 10428 w 17155"/>
                <a:gd name="connsiteY1" fmla="*/ 4349 h 26585"/>
                <a:gd name="connsiteX2" fmla="*/ 17155 w 17155"/>
                <a:gd name="connsiteY2" fmla="*/ 26585 h 26585"/>
                <a:gd name="connsiteX3" fmla="*/ 10786 w 17155"/>
                <a:gd name="connsiteY3" fmla="*/ 21691 h 26585"/>
                <a:gd name="connsiteX4" fmla="*/ 654 w 17155"/>
                <a:gd name="connsiteY4" fmla="*/ 21546 h 26585"/>
                <a:gd name="connsiteX5" fmla="*/ 1130 w 17155"/>
                <a:gd name="connsiteY5" fmla="*/ 91 h 26585"/>
                <a:gd name="connsiteX0" fmla="*/ 476 w 16501"/>
                <a:gd name="connsiteY0" fmla="*/ 91 h 26585"/>
                <a:gd name="connsiteX1" fmla="*/ 9774 w 16501"/>
                <a:gd name="connsiteY1" fmla="*/ 4349 h 26585"/>
                <a:gd name="connsiteX2" fmla="*/ 16501 w 16501"/>
                <a:gd name="connsiteY2" fmla="*/ 26585 h 26585"/>
                <a:gd name="connsiteX3" fmla="*/ 10132 w 16501"/>
                <a:gd name="connsiteY3" fmla="*/ 21691 h 26585"/>
                <a:gd name="connsiteX4" fmla="*/ 0 w 16501"/>
                <a:gd name="connsiteY4" fmla="*/ 21546 h 26585"/>
                <a:gd name="connsiteX5" fmla="*/ 476 w 16501"/>
                <a:gd name="connsiteY5" fmla="*/ 91 h 26585"/>
                <a:gd name="connsiteX0" fmla="*/ 193 w 16598"/>
                <a:gd name="connsiteY0" fmla="*/ 116 h 26466"/>
                <a:gd name="connsiteX1" fmla="*/ 9871 w 16598"/>
                <a:gd name="connsiteY1" fmla="*/ 4230 h 26466"/>
                <a:gd name="connsiteX2" fmla="*/ 16598 w 16598"/>
                <a:gd name="connsiteY2" fmla="*/ 26466 h 26466"/>
                <a:gd name="connsiteX3" fmla="*/ 10229 w 16598"/>
                <a:gd name="connsiteY3" fmla="*/ 21572 h 26466"/>
                <a:gd name="connsiteX4" fmla="*/ 97 w 16598"/>
                <a:gd name="connsiteY4" fmla="*/ 21427 h 26466"/>
                <a:gd name="connsiteX5" fmla="*/ 193 w 16598"/>
                <a:gd name="connsiteY5" fmla="*/ 116 h 26466"/>
                <a:gd name="connsiteX0" fmla="*/ 96 w 16501"/>
                <a:gd name="connsiteY0" fmla="*/ 116 h 26466"/>
                <a:gd name="connsiteX1" fmla="*/ 9774 w 16501"/>
                <a:gd name="connsiteY1" fmla="*/ 4230 h 26466"/>
                <a:gd name="connsiteX2" fmla="*/ 16501 w 16501"/>
                <a:gd name="connsiteY2" fmla="*/ 26466 h 26466"/>
                <a:gd name="connsiteX3" fmla="*/ 10132 w 16501"/>
                <a:gd name="connsiteY3" fmla="*/ 21572 h 26466"/>
                <a:gd name="connsiteX4" fmla="*/ 0 w 16501"/>
                <a:gd name="connsiteY4" fmla="*/ 21427 h 26466"/>
                <a:gd name="connsiteX5" fmla="*/ 96 w 16501"/>
                <a:gd name="connsiteY5" fmla="*/ 116 h 26466"/>
                <a:gd name="connsiteX0" fmla="*/ 100 w 16505"/>
                <a:gd name="connsiteY0" fmla="*/ 116 h 26466"/>
                <a:gd name="connsiteX1" fmla="*/ 9778 w 16505"/>
                <a:gd name="connsiteY1" fmla="*/ 4230 h 26466"/>
                <a:gd name="connsiteX2" fmla="*/ 16505 w 16505"/>
                <a:gd name="connsiteY2" fmla="*/ 26466 h 26466"/>
                <a:gd name="connsiteX3" fmla="*/ 10136 w 16505"/>
                <a:gd name="connsiteY3" fmla="*/ 21572 h 26466"/>
                <a:gd name="connsiteX4" fmla="*/ 4 w 16505"/>
                <a:gd name="connsiteY4" fmla="*/ 21427 h 26466"/>
                <a:gd name="connsiteX5" fmla="*/ 100 w 16505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10139 w 16508"/>
                <a:gd name="connsiteY3" fmla="*/ 21572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7619 w 16508"/>
                <a:gd name="connsiteY3" fmla="*/ 21572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6002 w 16508"/>
                <a:gd name="connsiteY3" fmla="*/ 21283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6002 w 16508"/>
                <a:gd name="connsiteY3" fmla="*/ 21716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6002 w 16508"/>
                <a:gd name="connsiteY3" fmla="*/ 21283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6002 w 16508"/>
                <a:gd name="connsiteY3" fmla="*/ 21427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8570 w 16508"/>
                <a:gd name="connsiteY3" fmla="*/ 21283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5176"/>
                <a:gd name="connsiteY0" fmla="*/ 116 h 29352"/>
                <a:gd name="connsiteX1" fmla="*/ 9781 w 15176"/>
                <a:gd name="connsiteY1" fmla="*/ 4230 h 29352"/>
                <a:gd name="connsiteX2" fmla="*/ 15176 w 15176"/>
                <a:gd name="connsiteY2" fmla="*/ 29352 h 29352"/>
                <a:gd name="connsiteX3" fmla="*/ 8570 w 15176"/>
                <a:gd name="connsiteY3" fmla="*/ 21283 h 29352"/>
                <a:gd name="connsiteX4" fmla="*/ 7 w 15176"/>
                <a:gd name="connsiteY4" fmla="*/ 21427 h 29352"/>
                <a:gd name="connsiteX5" fmla="*/ 8 w 15176"/>
                <a:gd name="connsiteY5" fmla="*/ 116 h 29352"/>
                <a:gd name="connsiteX0" fmla="*/ 8 w 15176"/>
                <a:gd name="connsiteY0" fmla="*/ 116 h 29352"/>
                <a:gd name="connsiteX1" fmla="*/ 9781 w 15176"/>
                <a:gd name="connsiteY1" fmla="*/ 4230 h 29352"/>
                <a:gd name="connsiteX2" fmla="*/ 15176 w 15176"/>
                <a:gd name="connsiteY2" fmla="*/ 29352 h 29352"/>
                <a:gd name="connsiteX3" fmla="*/ 8570 w 15176"/>
                <a:gd name="connsiteY3" fmla="*/ 21283 h 29352"/>
                <a:gd name="connsiteX4" fmla="*/ 7 w 15176"/>
                <a:gd name="connsiteY4" fmla="*/ 21427 h 29352"/>
                <a:gd name="connsiteX5" fmla="*/ 8 w 15176"/>
                <a:gd name="connsiteY5" fmla="*/ 116 h 29352"/>
                <a:gd name="connsiteX0" fmla="*/ 8 w 15176"/>
                <a:gd name="connsiteY0" fmla="*/ 116 h 29352"/>
                <a:gd name="connsiteX1" fmla="*/ 9781 w 15176"/>
                <a:gd name="connsiteY1" fmla="*/ 4230 h 29352"/>
                <a:gd name="connsiteX2" fmla="*/ 15176 w 15176"/>
                <a:gd name="connsiteY2" fmla="*/ 29352 h 29352"/>
                <a:gd name="connsiteX3" fmla="*/ 8570 w 15176"/>
                <a:gd name="connsiteY3" fmla="*/ 21283 h 29352"/>
                <a:gd name="connsiteX4" fmla="*/ 7 w 15176"/>
                <a:gd name="connsiteY4" fmla="*/ 21427 h 29352"/>
                <a:gd name="connsiteX5" fmla="*/ 8 w 15176"/>
                <a:gd name="connsiteY5" fmla="*/ 116 h 29352"/>
                <a:gd name="connsiteX0" fmla="*/ 8 w 15176"/>
                <a:gd name="connsiteY0" fmla="*/ 116 h 29352"/>
                <a:gd name="connsiteX1" fmla="*/ 9781 w 15176"/>
                <a:gd name="connsiteY1" fmla="*/ 4230 h 29352"/>
                <a:gd name="connsiteX2" fmla="*/ 15176 w 15176"/>
                <a:gd name="connsiteY2" fmla="*/ 29352 h 29352"/>
                <a:gd name="connsiteX3" fmla="*/ 8570 w 15176"/>
                <a:gd name="connsiteY3" fmla="*/ 21283 h 29352"/>
                <a:gd name="connsiteX4" fmla="*/ 7 w 15176"/>
                <a:gd name="connsiteY4" fmla="*/ 21427 h 29352"/>
                <a:gd name="connsiteX5" fmla="*/ 8 w 15176"/>
                <a:gd name="connsiteY5" fmla="*/ 116 h 29352"/>
                <a:gd name="connsiteX0" fmla="*/ 8 w 15176"/>
                <a:gd name="connsiteY0" fmla="*/ 116 h 29352"/>
                <a:gd name="connsiteX1" fmla="*/ 9781 w 15176"/>
                <a:gd name="connsiteY1" fmla="*/ 4230 h 29352"/>
                <a:gd name="connsiteX2" fmla="*/ 15176 w 15176"/>
                <a:gd name="connsiteY2" fmla="*/ 29352 h 29352"/>
                <a:gd name="connsiteX3" fmla="*/ 8570 w 15176"/>
                <a:gd name="connsiteY3" fmla="*/ 21283 h 29352"/>
                <a:gd name="connsiteX4" fmla="*/ 7 w 15176"/>
                <a:gd name="connsiteY4" fmla="*/ 21427 h 29352"/>
                <a:gd name="connsiteX5" fmla="*/ 8 w 15176"/>
                <a:gd name="connsiteY5" fmla="*/ 116 h 29352"/>
                <a:gd name="connsiteX0" fmla="*/ 8 w 15176"/>
                <a:gd name="connsiteY0" fmla="*/ 47 h 29283"/>
                <a:gd name="connsiteX1" fmla="*/ 9781 w 15176"/>
                <a:gd name="connsiteY1" fmla="*/ 4161 h 29283"/>
                <a:gd name="connsiteX2" fmla="*/ 15176 w 15176"/>
                <a:gd name="connsiteY2" fmla="*/ 29283 h 29283"/>
                <a:gd name="connsiteX3" fmla="*/ 8570 w 15176"/>
                <a:gd name="connsiteY3" fmla="*/ 21214 h 29283"/>
                <a:gd name="connsiteX4" fmla="*/ 7 w 15176"/>
                <a:gd name="connsiteY4" fmla="*/ 21358 h 29283"/>
                <a:gd name="connsiteX5" fmla="*/ 8 w 15176"/>
                <a:gd name="connsiteY5" fmla="*/ 47 h 29283"/>
                <a:gd name="connsiteX0" fmla="*/ 8 w 15176"/>
                <a:gd name="connsiteY0" fmla="*/ 5 h 29241"/>
                <a:gd name="connsiteX1" fmla="*/ 9781 w 15176"/>
                <a:gd name="connsiteY1" fmla="*/ 4119 h 29241"/>
                <a:gd name="connsiteX2" fmla="*/ 15176 w 15176"/>
                <a:gd name="connsiteY2" fmla="*/ 29241 h 29241"/>
                <a:gd name="connsiteX3" fmla="*/ 8570 w 15176"/>
                <a:gd name="connsiteY3" fmla="*/ 21172 h 29241"/>
                <a:gd name="connsiteX4" fmla="*/ 7 w 15176"/>
                <a:gd name="connsiteY4" fmla="*/ 21316 h 29241"/>
                <a:gd name="connsiteX5" fmla="*/ 8 w 15176"/>
                <a:gd name="connsiteY5" fmla="*/ 5 h 29241"/>
                <a:gd name="connsiteX0" fmla="*/ 8 w 15176"/>
                <a:gd name="connsiteY0" fmla="*/ 0 h 29236"/>
                <a:gd name="connsiteX1" fmla="*/ 9781 w 15176"/>
                <a:gd name="connsiteY1" fmla="*/ 4114 h 29236"/>
                <a:gd name="connsiteX2" fmla="*/ 15176 w 15176"/>
                <a:gd name="connsiteY2" fmla="*/ 29236 h 29236"/>
                <a:gd name="connsiteX3" fmla="*/ 8570 w 15176"/>
                <a:gd name="connsiteY3" fmla="*/ 21167 h 29236"/>
                <a:gd name="connsiteX4" fmla="*/ 7 w 15176"/>
                <a:gd name="connsiteY4" fmla="*/ 21311 h 29236"/>
                <a:gd name="connsiteX5" fmla="*/ 8 w 15176"/>
                <a:gd name="connsiteY5" fmla="*/ 0 h 29236"/>
                <a:gd name="connsiteX0" fmla="*/ 8 w 15176"/>
                <a:gd name="connsiteY0" fmla="*/ 0 h 29236"/>
                <a:gd name="connsiteX1" fmla="*/ 9781 w 15176"/>
                <a:gd name="connsiteY1" fmla="*/ 4114 h 29236"/>
                <a:gd name="connsiteX2" fmla="*/ 15176 w 15176"/>
                <a:gd name="connsiteY2" fmla="*/ 29236 h 29236"/>
                <a:gd name="connsiteX3" fmla="*/ 8570 w 15176"/>
                <a:gd name="connsiteY3" fmla="*/ 21338 h 29236"/>
                <a:gd name="connsiteX4" fmla="*/ 7 w 15176"/>
                <a:gd name="connsiteY4" fmla="*/ 21311 h 29236"/>
                <a:gd name="connsiteX5" fmla="*/ 8 w 15176"/>
                <a:gd name="connsiteY5" fmla="*/ 0 h 29236"/>
                <a:gd name="connsiteX0" fmla="*/ 64 w 15175"/>
                <a:gd name="connsiteY0" fmla="*/ 0 h 29068"/>
                <a:gd name="connsiteX1" fmla="*/ 9780 w 15175"/>
                <a:gd name="connsiteY1" fmla="*/ 3946 h 29068"/>
                <a:gd name="connsiteX2" fmla="*/ 15175 w 15175"/>
                <a:gd name="connsiteY2" fmla="*/ 29068 h 29068"/>
                <a:gd name="connsiteX3" fmla="*/ 8569 w 15175"/>
                <a:gd name="connsiteY3" fmla="*/ 21170 h 29068"/>
                <a:gd name="connsiteX4" fmla="*/ 6 w 15175"/>
                <a:gd name="connsiteY4" fmla="*/ 21143 h 29068"/>
                <a:gd name="connsiteX5" fmla="*/ 64 w 15175"/>
                <a:gd name="connsiteY5" fmla="*/ 0 h 29068"/>
                <a:gd name="connsiteX0" fmla="*/ 0 w 15111"/>
                <a:gd name="connsiteY0" fmla="*/ 0 h 29068"/>
                <a:gd name="connsiteX1" fmla="*/ 9716 w 15111"/>
                <a:gd name="connsiteY1" fmla="*/ 3946 h 29068"/>
                <a:gd name="connsiteX2" fmla="*/ 15111 w 15111"/>
                <a:gd name="connsiteY2" fmla="*/ 29068 h 29068"/>
                <a:gd name="connsiteX3" fmla="*/ 8505 w 15111"/>
                <a:gd name="connsiteY3" fmla="*/ 21170 h 29068"/>
                <a:gd name="connsiteX4" fmla="*/ 84 w 15111"/>
                <a:gd name="connsiteY4" fmla="*/ 21143 h 29068"/>
                <a:gd name="connsiteX5" fmla="*/ 0 w 15111"/>
                <a:gd name="connsiteY5" fmla="*/ 0 h 29068"/>
                <a:gd name="connsiteX0" fmla="*/ 0 w 15111"/>
                <a:gd name="connsiteY0" fmla="*/ 0 h 29068"/>
                <a:gd name="connsiteX1" fmla="*/ 9716 w 15111"/>
                <a:gd name="connsiteY1" fmla="*/ 3021 h 29068"/>
                <a:gd name="connsiteX2" fmla="*/ 15111 w 15111"/>
                <a:gd name="connsiteY2" fmla="*/ 29068 h 29068"/>
                <a:gd name="connsiteX3" fmla="*/ 8505 w 15111"/>
                <a:gd name="connsiteY3" fmla="*/ 21170 h 29068"/>
                <a:gd name="connsiteX4" fmla="*/ 84 w 15111"/>
                <a:gd name="connsiteY4" fmla="*/ 21143 h 29068"/>
                <a:gd name="connsiteX5" fmla="*/ 0 w 15111"/>
                <a:gd name="connsiteY5" fmla="*/ 0 h 29068"/>
                <a:gd name="connsiteX0" fmla="*/ 2388 w 15028"/>
                <a:gd name="connsiteY0" fmla="*/ 0 h 28648"/>
                <a:gd name="connsiteX1" fmla="*/ 9633 w 15028"/>
                <a:gd name="connsiteY1" fmla="*/ 2601 h 28648"/>
                <a:gd name="connsiteX2" fmla="*/ 15028 w 15028"/>
                <a:gd name="connsiteY2" fmla="*/ 28648 h 28648"/>
                <a:gd name="connsiteX3" fmla="*/ 8422 w 15028"/>
                <a:gd name="connsiteY3" fmla="*/ 20750 h 28648"/>
                <a:gd name="connsiteX4" fmla="*/ 1 w 15028"/>
                <a:gd name="connsiteY4" fmla="*/ 20723 h 28648"/>
                <a:gd name="connsiteX5" fmla="*/ 2388 w 15028"/>
                <a:gd name="connsiteY5" fmla="*/ 0 h 28648"/>
                <a:gd name="connsiteX0" fmla="*/ 0 w 12640"/>
                <a:gd name="connsiteY0" fmla="*/ 0 h 28648"/>
                <a:gd name="connsiteX1" fmla="*/ 7245 w 12640"/>
                <a:gd name="connsiteY1" fmla="*/ 2601 h 28648"/>
                <a:gd name="connsiteX2" fmla="*/ 12640 w 12640"/>
                <a:gd name="connsiteY2" fmla="*/ 28648 h 28648"/>
                <a:gd name="connsiteX3" fmla="*/ 6034 w 12640"/>
                <a:gd name="connsiteY3" fmla="*/ 20750 h 28648"/>
                <a:gd name="connsiteX4" fmla="*/ 84 w 12640"/>
                <a:gd name="connsiteY4" fmla="*/ 20639 h 28648"/>
                <a:gd name="connsiteX5" fmla="*/ 0 w 12640"/>
                <a:gd name="connsiteY5" fmla="*/ 0 h 28648"/>
                <a:gd name="connsiteX0" fmla="*/ 1337 w 12557"/>
                <a:gd name="connsiteY0" fmla="*/ 0 h 28732"/>
                <a:gd name="connsiteX1" fmla="*/ 7162 w 12557"/>
                <a:gd name="connsiteY1" fmla="*/ 2685 h 28732"/>
                <a:gd name="connsiteX2" fmla="*/ 12557 w 12557"/>
                <a:gd name="connsiteY2" fmla="*/ 28732 h 28732"/>
                <a:gd name="connsiteX3" fmla="*/ 5951 w 12557"/>
                <a:gd name="connsiteY3" fmla="*/ 20834 h 28732"/>
                <a:gd name="connsiteX4" fmla="*/ 1 w 12557"/>
                <a:gd name="connsiteY4" fmla="*/ 20723 h 28732"/>
                <a:gd name="connsiteX5" fmla="*/ 1337 w 12557"/>
                <a:gd name="connsiteY5" fmla="*/ 0 h 28732"/>
                <a:gd name="connsiteX0" fmla="*/ 1337 w 12557"/>
                <a:gd name="connsiteY0" fmla="*/ 0 h 28732"/>
                <a:gd name="connsiteX1" fmla="*/ 7162 w 12557"/>
                <a:gd name="connsiteY1" fmla="*/ 2685 h 28732"/>
                <a:gd name="connsiteX2" fmla="*/ 12557 w 12557"/>
                <a:gd name="connsiteY2" fmla="*/ 28732 h 28732"/>
                <a:gd name="connsiteX3" fmla="*/ 5951 w 12557"/>
                <a:gd name="connsiteY3" fmla="*/ 20834 h 28732"/>
                <a:gd name="connsiteX4" fmla="*/ 1 w 12557"/>
                <a:gd name="connsiteY4" fmla="*/ 20723 h 28732"/>
                <a:gd name="connsiteX5" fmla="*/ 1337 w 12557"/>
                <a:gd name="connsiteY5" fmla="*/ 0 h 28732"/>
                <a:gd name="connsiteX0" fmla="*/ 1337 w 12557"/>
                <a:gd name="connsiteY0" fmla="*/ 0 h 28732"/>
                <a:gd name="connsiteX1" fmla="*/ 7162 w 12557"/>
                <a:gd name="connsiteY1" fmla="*/ 2685 h 28732"/>
                <a:gd name="connsiteX2" fmla="*/ 12557 w 12557"/>
                <a:gd name="connsiteY2" fmla="*/ 28732 h 28732"/>
                <a:gd name="connsiteX3" fmla="*/ 5951 w 12557"/>
                <a:gd name="connsiteY3" fmla="*/ 20834 h 28732"/>
                <a:gd name="connsiteX4" fmla="*/ 1 w 12557"/>
                <a:gd name="connsiteY4" fmla="*/ 20723 h 28732"/>
                <a:gd name="connsiteX5" fmla="*/ 1337 w 12557"/>
                <a:gd name="connsiteY5" fmla="*/ 0 h 28732"/>
                <a:gd name="connsiteX0" fmla="*/ 0 w 11220"/>
                <a:gd name="connsiteY0" fmla="*/ 0 h 28732"/>
                <a:gd name="connsiteX1" fmla="*/ 5825 w 11220"/>
                <a:gd name="connsiteY1" fmla="*/ 2685 h 28732"/>
                <a:gd name="connsiteX2" fmla="*/ 11220 w 11220"/>
                <a:gd name="connsiteY2" fmla="*/ 28732 h 28732"/>
                <a:gd name="connsiteX3" fmla="*/ 4614 w 11220"/>
                <a:gd name="connsiteY3" fmla="*/ 20834 h 28732"/>
                <a:gd name="connsiteX4" fmla="*/ 112 w 11220"/>
                <a:gd name="connsiteY4" fmla="*/ 20723 h 28732"/>
                <a:gd name="connsiteX5" fmla="*/ 0 w 11220"/>
                <a:gd name="connsiteY5" fmla="*/ 0 h 28732"/>
                <a:gd name="connsiteX0" fmla="*/ 19 w 11239"/>
                <a:gd name="connsiteY0" fmla="*/ 0 h 28732"/>
                <a:gd name="connsiteX1" fmla="*/ 5844 w 11239"/>
                <a:gd name="connsiteY1" fmla="*/ 2685 h 28732"/>
                <a:gd name="connsiteX2" fmla="*/ 11239 w 11239"/>
                <a:gd name="connsiteY2" fmla="*/ 28732 h 28732"/>
                <a:gd name="connsiteX3" fmla="*/ 4633 w 11239"/>
                <a:gd name="connsiteY3" fmla="*/ 20834 h 28732"/>
                <a:gd name="connsiteX4" fmla="*/ 131 w 11239"/>
                <a:gd name="connsiteY4" fmla="*/ 20723 h 28732"/>
                <a:gd name="connsiteX5" fmla="*/ 19 w 11239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656 w 11262"/>
                <a:gd name="connsiteY3" fmla="*/ 20834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604 w 11262"/>
                <a:gd name="connsiteY3" fmla="*/ 21208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0834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448 w 11262"/>
                <a:gd name="connsiteY3" fmla="*/ 21208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0834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620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620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723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723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723 h 28732"/>
                <a:gd name="connsiteX5" fmla="*/ 42 w 11262"/>
                <a:gd name="connsiteY5" fmla="*/ 0 h 28732"/>
                <a:gd name="connsiteX0" fmla="*/ 42 w 11262"/>
                <a:gd name="connsiteY0" fmla="*/ 0 h 29520"/>
                <a:gd name="connsiteX1" fmla="*/ 5867 w 11262"/>
                <a:gd name="connsiteY1" fmla="*/ 2685 h 29520"/>
                <a:gd name="connsiteX2" fmla="*/ 11262 w 11262"/>
                <a:gd name="connsiteY2" fmla="*/ 28732 h 29520"/>
                <a:gd name="connsiteX3" fmla="*/ 40 w 11262"/>
                <a:gd name="connsiteY3" fmla="*/ 20723 h 29520"/>
                <a:gd name="connsiteX4" fmla="*/ 42 w 11262"/>
                <a:gd name="connsiteY4" fmla="*/ 0 h 29520"/>
                <a:gd name="connsiteX0" fmla="*/ 42 w 11262"/>
                <a:gd name="connsiteY0" fmla="*/ 0 h 29282"/>
                <a:gd name="connsiteX1" fmla="*/ 5867 w 11262"/>
                <a:gd name="connsiteY1" fmla="*/ 2685 h 29282"/>
                <a:gd name="connsiteX2" fmla="*/ 11262 w 11262"/>
                <a:gd name="connsiteY2" fmla="*/ 28732 h 29282"/>
                <a:gd name="connsiteX3" fmla="*/ 40 w 11262"/>
                <a:gd name="connsiteY3" fmla="*/ 20723 h 29282"/>
                <a:gd name="connsiteX4" fmla="*/ 42 w 11262"/>
                <a:gd name="connsiteY4" fmla="*/ 0 h 2928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0 w 11262"/>
                <a:gd name="connsiteY3" fmla="*/ 20723 h 28732"/>
                <a:gd name="connsiteX4" fmla="*/ 42 w 11262"/>
                <a:gd name="connsiteY4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0 w 11262"/>
                <a:gd name="connsiteY3" fmla="*/ 20723 h 28732"/>
                <a:gd name="connsiteX4" fmla="*/ 42 w 11262"/>
                <a:gd name="connsiteY4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0 w 11262"/>
                <a:gd name="connsiteY3" fmla="*/ 20723 h 28732"/>
                <a:gd name="connsiteX4" fmla="*/ 42 w 11262"/>
                <a:gd name="connsiteY4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0 w 11262"/>
                <a:gd name="connsiteY3" fmla="*/ 20723 h 28732"/>
                <a:gd name="connsiteX4" fmla="*/ 42 w 11262"/>
                <a:gd name="connsiteY4" fmla="*/ 0 h 2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62" h="28732">
                  <a:moveTo>
                    <a:pt x="42" y="0"/>
                  </a:moveTo>
                  <a:cubicBezTo>
                    <a:pt x="3220" y="46"/>
                    <a:pt x="4625" y="1035"/>
                    <a:pt x="5867" y="2685"/>
                  </a:cubicBezTo>
                  <a:cubicBezTo>
                    <a:pt x="9352" y="5615"/>
                    <a:pt x="9517" y="25085"/>
                    <a:pt x="11262" y="28732"/>
                  </a:cubicBezTo>
                  <a:cubicBezTo>
                    <a:pt x="7916" y="20422"/>
                    <a:pt x="5257" y="20883"/>
                    <a:pt x="40" y="20723"/>
                  </a:cubicBezTo>
                  <a:cubicBezTo>
                    <a:pt x="0" y="2259"/>
                    <a:pt x="-28" y="19426"/>
                    <a:pt x="42" y="0"/>
                  </a:cubicBezTo>
                  <a:close/>
                </a:path>
              </a:pathLst>
            </a:custGeom>
            <a:gradFill>
              <a:gsLst>
                <a:gs pos="30000">
                  <a:srgbClr val="B1DADD"/>
                </a:gs>
                <a:gs pos="62000">
                  <a:srgbClr val="D9EDEF"/>
                </a:gs>
                <a:gs pos="84000">
                  <a:srgbClr val="6EBAC0"/>
                </a:gs>
              </a:gsLst>
              <a:lin ang="19800000" scaled="0"/>
            </a:gradFill>
            <a:ln>
              <a:noFill/>
            </a:ln>
          </p:spPr>
          <p:txBody>
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100"/>
                </a:spcBef>
                <a:spcAft>
                  <a:spcPts val="100"/>
                </a:spcAft>
              </a:pPr>
              <a:endParaRPr lang="de-DE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4ABA5A-9266-4CC4-849A-7D8C93F6F2B5}"/>
              </a:ext>
            </a:extLst>
          </p:cNvPr>
          <p:cNvGrpSpPr/>
          <p:nvPr userDrawn="1"/>
        </p:nvGrpSpPr>
        <p:grpSpPr>
          <a:xfrm>
            <a:off x="-1217817" y="2237148"/>
            <a:ext cx="9417985" cy="1125848"/>
            <a:chOff x="1835667" y="2125481"/>
            <a:chExt cx="4713860" cy="1084775"/>
          </a:xfrm>
          <a:solidFill>
            <a:srgbClr val="007D8C"/>
          </a:solidFill>
        </p:grpSpPr>
        <p:sp>
          <p:nvSpPr>
            <p:cNvPr id="16" name="Rectangle: Rounded Corners 175">
              <a:extLst>
                <a:ext uri="{FF2B5EF4-FFF2-40B4-BE49-F238E27FC236}">
                  <a16:creationId xmlns:a16="http://schemas.microsoft.com/office/drawing/2014/main" id="{1B5A01A9-1A7E-42E4-8F50-5991A099C655}"/>
                </a:ext>
              </a:extLst>
            </p:cNvPr>
            <p:cNvSpPr/>
            <p:nvPr/>
          </p:nvSpPr>
          <p:spPr>
            <a:xfrm>
              <a:off x="1835667" y="2125483"/>
              <a:ext cx="3824692" cy="780450"/>
            </a:xfrm>
            <a:custGeom>
              <a:avLst/>
              <a:gdLst>
                <a:gd name="connsiteX0" fmla="*/ 0 w 1636713"/>
                <a:gd name="connsiteY0" fmla="*/ 0 h 467755"/>
                <a:gd name="connsiteX1" fmla="*/ 0 w 1636713"/>
                <a:gd name="connsiteY1" fmla="*/ 0 h 467755"/>
                <a:gd name="connsiteX2" fmla="*/ 1636713 w 1636713"/>
                <a:gd name="connsiteY2" fmla="*/ 0 h 467755"/>
                <a:gd name="connsiteX3" fmla="*/ 1636713 w 1636713"/>
                <a:gd name="connsiteY3" fmla="*/ 0 h 467755"/>
                <a:gd name="connsiteX4" fmla="*/ 1636713 w 1636713"/>
                <a:gd name="connsiteY4" fmla="*/ 467755 h 467755"/>
                <a:gd name="connsiteX5" fmla="*/ 1636713 w 1636713"/>
                <a:gd name="connsiteY5" fmla="*/ 467755 h 467755"/>
                <a:gd name="connsiteX6" fmla="*/ 0 w 1636713"/>
                <a:gd name="connsiteY6" fmla="*/ 467755 h 467755"/>
                <a:gd name="connsiteX7" fmla="*/ 0 w 1636713"/>
                <a:gd name="connsiteY7" fmla="*/ 467755 h 467755"/>
                <a:gd name="connsiteX8" fmla="*/ 0 w 1636713"/>
                <a:gd name="connsiteY8" fmla="*/ 0 h 467755"/>
                <a:gd name="connsiteX0" fmla="*/ 0 w 1865313"/>
                <a:gd name="connsiteY0" fmla="*/ 0 h 467755"/>
                <a:gd name="connsiteX1" fmla="*/ 228600 w 1865313"/>
                <a:gd name="connsiteY1" fmla="*/ 0 h 467755"/>
                <a:gd name="connsiteX2" fmla="*/ 1865313 w 1865313"/>
                <a:gd name="connsiteY2" fmla="*/ 0 h 467755"/>
                <a:gd name="connsiteX3" fmla="*/ 1865313 w 1865313"/>
                <a:gd name="connsiteY3" fmla="*/ 0 h 467755"/>
                <a:gd name="connsiteX4" fmla="*/ 1865313 w 1865313"/>
                <a:gd name="connsiteY4" fmla="*/ 467755 h 467755"/>
                <a:gd name="connsiteX5" fmla="*/ 1865313 w 1865313"/>
                <a:gd name="connsiteY5" fmla="*/ 467755 h 467755"/>
                <a:gd name="connsiteX6" fmla="*/ 228600 w 1865313"/>
                <a:gd name="connsiteY6" fmla="*/ 467755 h 467755"/>
                <a:gd name="connsiteX7" fmla="*/ 228600 w 1865313"/>
                <a:gd name="connsiteY7" fmla="*/ 467755 h 467755"/>
                <a:gd name="connsiteX8" fmla="*/ 0 w 1865313"/>
                <a:gd name="connsiteY8" fmla="*/ 0 h 46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5313" h="467755">
                  <a:moveTo>
                    <a:pt x="0" y="0"/>
                  </a:moveTo>
                  <a:lnTo>
                    <a:pt x="228600" y="0"/>
                  </a:lnTo>
                  <a:lnTo>
                    <a:pt x="1865313" y="0"/>
                  </a:lnTo>
                  <a:lnTo>
                    <a:pt x="1865313" y="0"/>
                  </a:lnTo>
                  <a:lnTo>
                    <a:pt x="1865313" y="467755"/>
                  </a:lnTo>
                  <a:lnTo>
                    <a:pt x="1865313" y="467755"/>
                  </a:lnTo>
                  <a:lnTo>
                    <a:pt x="228600" y="467755"/>
                  </a:lnTo>
                  <a:lnTo>
                    <a:pt x="228600" y="4677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endParaRPr lang="de-DE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Flowchart: Terminator 5">
              <a:extLst>
                <a:ext uri="{FF2B5EF4-FFF2-40B4-BE49-F238E27FC236}">
                  <a16:creationId xmlns:a16="http://schemas.microsoft.com/office/drawing/2014/main" id="{E66A2A85-405D-45D0-AE7E-CE130704700C}"/>
                </a:ext>
              </a:extLst>
            </p:cNvPr>
            <p:cNvSpPr/>
            <p:nvPr/>
          </p:nvSpPr>
          <p:spPr>
            <a:xfrm>
              <a:off x="5612151" y="2125481"/>
              <a:ext cx="937376" cy="108477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3475 w 24618"/>
                <a:gd name="connsiteY0" fmla="*/ 0 h 30939"/>
                <a:gd name="connsiteX1" fmla="*/ 18125 w 24618"/>
                <a:gd name="connsiteY1" fmla="*/ 0 h 30939"/>
                <a:gd name="connsiteX2" fmla="*/ 24618 w 24618"/>
                <a:gd name="connsiteY2" fmla="*/ 29444 h 30939"/>
                <a:gd name="connsiteX3" fmla="*/ 18125 w 24618"/>
                <a:gd name="connsiteY3" fmla="*/ 21600 h 30939"/>
                <a:gd name="connsiteX4" fmla="*/ 3475 w 24618"/>
                <a:gd name="connsiteY4" fmla="*/ 21600 h 30939"/>
                <a:gd name="connsiteX5" fmla="*/ 0 w 24618"/>
                <a:gd name="connsiteY5" fmla="*/ 10800 h 30939"/>
                <a:gd name="connsiteX6" fmla="*/ 3475 w 24618"/>
                <a:gd name="connsiteY6" fmla="*/ 0 h 30939"/>
                <a:gd name="connsiteX0" fmla="*/ 3475 w 24936"/>
                <a:gd name="connsiteY0" fmla="*/ 0 h 30523"/>
                <a:gd name="connsiteX1" fmla="*/ 18125 w 24936"/>
                <a:gd name="connsiteY1" fmla="*/ 0 h 30523"/>
                <a:gd name="connsiteX2" fmla="*/ 24936 w 24936"/>
                <a:gd name="connsiteY2" fmla="*/ 28989 h 30523"/>
                <a:gd name="connsiteX3" fmla="*/ 18125 w 24936"/>
                <a:gd name="connsiteY3" fmla="*/ 21600 h 30523"/>
                <a:gd name="connsiteX4" fmla="*/ 3475 w 24936"/>
                <a:gd name="connsiteY4" fmla="*/ 21600 h 30523"/>
                <a:gd name="connsiteX5" fmla="*/ 0 w 24936"/>
                <a:gd name="connsiteY5" fmla="*/ 10800 h 30523"/>
                <a:gd name="connsiteX6" fmla="*/ 3475 w 24936"/>
                <a:gd name="connsiteY6" fmla="*/ 0 h 30523"/>
                <a:gd name="connsiteX0" fmla="*/ 3475 w 25164"/>
                <a:gd name="connsiteY0" fmla="*/ 0 h 29888"/>
                <a:gd name="connsiteX1" fmla="*/ 18125 w 25164"/>
                <a:gd name="connsiteY1" fmla="*/ 0 h 29888"/>
                <a:gd name="connsiteX2" fmla="*/ 24936 w 25164"/>
                <a:gd name="connsiteY2" fmla="*/ 28989 h 29888"/>
                <a:gd name="connsiteX3" fmla="*/ 18125 w 25164"/>
                <a:gd name="connsiteY3" fmla="*/ 21600 h 29888"/>
                <a:gd name="connsiteX4" fmla="*/ 3475 w 25164"/>
                <a:gd name="connsiteY4" fmla="*/ 21600 h 29888"/>
                <a:gd name="connsiteX5" fmla="*/ 0 w 25164"/>
                <a:gd name="connsiteY5" fmla="*/ 10800 h 29888"/>
                <a:gd name="connsiteX6" fmla="*/ 3475 w 25164"/>
                <a:gd name="connsiteY6" fmla="*/ 0 h 29888"/>
                <a:gd name="connsiteX0" fmla="*/ 3475 w 25055"/>
                <a:gd name="connsiteY0" fmla="*/ 0 h 30358"/>
                <a:gd name="connsiteX1" fmla="*/ 18125 w 25055"/>
                <a:gd name="connsiteY1" fmla="*/ 0 h 30358"/>
                <a:gd name="connsiteX2" fmla="*/ 24936 w 25055"/>
                <a:gd name="connsiteY2" fmla="*/ 28989 h 30358"/>
                <a:gd name="connsiteX3" fmla="*/ 18125 w 25055"/>
                <a:gd name="connsiteY3" fmla="*/ 21600 h 30358"/>
                <a:gd name="connsiteX4" fmla="*/ 3475 w 25055"/>
                <a:gd name="connsiteY4" fmla="*/ 21600 h 30358"/>
                <a:gd name="connsiteX5" fmla="*/ 0 w 25055"/>
                <a:gd name="connsiteY5" fmla="*/ 10800 h 30358"/>
                <a:gd name="connsiteX6" fmla="*/ 3475 w 25055"/>
                <a:gd name="connsiteY6" fmla="*/ 0 h 30358"/>
                <a:gd name="connsiteX0" fmla="*/ 3475 w 25164"/>
                <a:gd name="connsiteY0" fmla="*/ 0 h 30776"/>
                <a:gd name="connsiteX1" fmla="*/ 18125 w 25164"/>
                <a:gd name="connsiteY1" fmla="*/ 0 h 30776"/>
                <a:gd name="connsiteX2" fmla="*/ 24936 w 25164"/>
                <a:gd name="connsiteY2" fmla="*/ 28989 h 30776"/>
                <a:gd name="connsiteX3" fmla="*/ 18125 w 25164"/>
                <a:gd name="connsiteY3" fmla="*/ 21600 h 30776"/>
                <a:gd name="connsiteX4" fmla="*/ 3475 w 25164"/>
                <a:gd name="connsiteY4" fmla="*/ 21600 h 30776"/>
                <a:gd name="connsiteX5" fmla="*/ 0 w 25164"/>
                <a:gd name="connsiteY5" fmla="*/ 10800 h 30776"/>
                <a:gd name="connsiteX6" fmla="*/ 3475 w 25164"/>
                <a:gd name="connsiteY6" fmla="*/ 0 h 30776"/>
                <a:gd name="connsiteX0" fmla="*/ 3475 w 24972"/>
                <a:gd name="connsiteY0" fmla="*/ 0 h 30948"/>
                <a:gd name="connsiteX1" fmla="*/ 18125 w 24972"/>
                <a:gd name="connsiteY1" fmla="*/ 0 h 30948"/>
                <a:gd name="connsiteX2" fmla="*/ 24936 w 24972"/>
                <a:gd name="connsiteY2" fmla="*/ 28989 h 30948"/>
                <a:gd name="connsiteX3" fmla="*/ 18125 w 24972"/>
                <a:gd name="connsiteY3" fmla="*/ 21600 h 30948"/>
                <a:gd name="connsiteX4" fmla="*/ 3475 w 24972"/>
                <a:gd name="connsiteY4" fmla="*/ 21600 h 30948"/>
                <a:gd name="connsiteX5" fmla="*/ 0 w 24972"/>
                <a:gd name="connsiteY5" fmla="*/ 10800 h 30948"/>
                <a:gd name="connsiteX6" fmla="*/ 3475 w 24972"/>
                <a:gd name="connsiteY6" fmla="*/ 0 h 30948"/>
                <a:gd name="connsiteX0" fmla="*/ 3475 w 25445"/>
                <a:gd name="connsiteY0" fmla="*/ 0 h 31769"/>
                <a:gd name="connsiteX1" fmla="*/ 18125 w 25445"/>
                <a:gd name="connsiteY1" fmla="*/ 0 h 31769"/>
                <a:gd name="connsiteX2" fmla="*/ 25412 w 25445"/>
                <a:gd name="connsiteY2" fmla="*/ 29898 h 31769"/>
                <a:gd name="connsiteX3" fmla="*/ 18125 w 25445"/>
                <a:gd name="connsiteY3" fmla="*/ 21600 h 31769"/>
                <a:gd name="connsiteX4" fmla="*/ 3475 w 25445"/>
                <a:gd name="connsiteY4" fmla="*/ 21600 h 31769"/>
                <a:gd name="connsiteX5" fmla="*/ 0 w 25445"/>
                <a:gd name="connsiteY5" fmla="*/ 10800 h 31769"/>
                <a:gd name="connsiteX6" fmla="*/ 3475 w 25445"/>
                <a:gd name="connsiteY6" fmla="*/ 0 h 31769"/>
                <a:gd name="connsiteX0" fmla="*/ 3475 w 25786"/>
                <a:gd name="connsiteY0" fmla="*/ 0 h 31610"/>
                <a:gd name="connsiteX1" fmla="*/ 18125 w 25786"/>
                <a:gd name="connsiteY1" fmla="*/ 0 h 31610"/>
                <a:gd name="connsiteX2" fmla="*/ 25412 w 25786"/>
                <a:gd name="connsiteY2" fmla="*/ 29898 h 31610"/>
                <a:gd name="connsiteX3" fmla="*/ 18125 w 25786"/>
                <a:gd name="connsiteY3" fmla="*/ 21600 h 31610"/>
                <a:gd name="connsiteX4" fmla="*/ 3475 w 25786"/>
                <a:gd name="connsiteY4" fmla="*/ 21600 h 31610"/>
                <a:gd name="connsiteX5" fmla="*/ 0 w 25786"/>
                <a:gd name="connsiteY5" fmla="*/ 10800 h 31610"/>
                <a:gd name="connsiteX6" fmla="*/ 3475 w 25786"/>
                <a:gd name="connsiteY6" fmla="*/ 0 h 31610"/>
                <a:gd name="connsiteX0" fmla="*/ 3475 w 25764"/>
                <a:gd name="connsiteY0" fmla="*/ 0 h 31564"/>
                <a:gd name="connsiteX1" fmla="*/ 18125 w 25764"/>
                <a:gd name="connsiteY1" fmla="*/ 0 h 31564"/>
                <a:gd name="connsiteX2" fmla="*/ 25412 w 25764"/>
                <a:gd name="connsiteY2" fmla="*/ 29898 h 31564"/>
                <a:gd name="connsiteX3" fmla="*/ 18125 w 25764"/>
                <a:gd name="connsiteY3" fmla="*/ 21600 h 31564"/>
                <a:gd name="connsiteX4" fmla="*/ 3475 w 25764"/>
                <a:gd name="connsiteY4" fmla="*/ 21600 h 31564"/>
                <a:gd name="connsiteX5" fmla="*/ 0 w 25764"/>
                <a:gd name="connsiteY5" fmla="*/ 10800 h 31564"/>
                <a:gd name="connsiteX6" fmla="*/ 3475 w 25764"/>
                <a:gd name="connsiteY6" fmla="*/ 0 h 31564"/>
                <a:gd name="connsiteX0" fmla="*/ 3475 w 25412"/>
                <a:gd name="connsiteY0" fmla="*/ 0 h 31564"/>
                <a:gd name="connsiteX1" fmla="*/ 18125 w 25412"/>
                <a:gd name="connsiteY1" fmla="*/ 0 h 31564"/>
                <a:gd name="connsiteX2" fmla="*/ 25412 w 25412"/>
                <a:gd name="connsiteY2" fmla="*/ 29898 h 31564"/>
                <a:gd name="connsiteX3" fmla="*/ 18125 w 25412"/>
                <a:gd name="connsiteY3" fmla="*/ 21600 h 31564"/>
                <a:gd name="connsiteX4" fmla="*/ 3475 w 25412"/>
                <a:gd name="connsiteY4" fmla="*/ 21600 h 31564"/>
                <a:gd name="connsiteX5" fmla="*/ 0 w 25412"/>
                <a:gd name="connsiteY5" fmla="*/ 10800 h 31564"/>
                <a:gd name="connsiteX6" fmla="*/ 3475 w 25412"/>
                <a:gd name="connsiteY6" fmla="*/ 0 h 31564"/>
                <a:gd name="connsiteX0" fmla="*/ 3475 w 25440"/>
                <a:gd name="connsiteY0" fmla="*/ 0 h 31564"/>
                <a:gd name="connsiteX1" fmla="*/ 18125 w 25440"/>
                <a:gd name="connsiteY1" fmla="*/ 0 h 31564"/>
                <a:gd name="connsiteX2" fmla="*/ 25412 w 25440"/>
                <a:gd name="connsiteY2" fmla="*/ 29898 h 31564"/>
                <a:gd name="connsiteX3" fmla="*/ 18125 w 25440"/>
                <a:gd name="connsiteY3" fmla="*/ 21600 h 31564"/>
                <a:gd name="connsiteX4" fmla="*/ 3475 w 25440"/>
                <a:gd name="connsiteY4" fmla="*/ 21600 h 31564"/>
                <a:gd name="connsiteX5" fmla="*/ 0 w 25440"/>
                <a:gd name="connsiteY5" fmla="*/ 10800 h 31564"/>
                <a:gd name="connsiteX6" fmla="*/ 3475 w 25440"/>
                <a:gd name="connsiteY6" fmla="*/ 0 h 31564"/>
                <a:gd name="connsiteX0" fmla="*/ 3475 w 25440"/>
                <a:gd name="connsiteY0" fmla="*/ 0 h 29898"/>
                <a:gd name="connsiteX1" fmla="*/ 18125 w 25440"/>
                <a:gd name="connsiteY1" fmla="*/ 0 h 29898"/>
                <a:gd name="connsiteX2" fmla="*/ 25412 w 25440"/>
                <a:gd name="connsiteY2" fmla="*/ 29898 h 29898"/>
                <a:gd name="connsiteX3" fmla="*/ 18125 w 25440"/>
                <a:gd name="connsiteY3" fmla="*/ 21600 h 29898"/>
                <a:gd name="connsiteX4" fmla="*/ 3475 w 25440"/>
                <a:gd name="connsiteY4" fmla="*/ 21600 h 29898"/>
                <a:gd name="connsiteX5" fmla="*/ 0 w 25440"/>
                <a:gd name="connsiteY5" fmla="*/ 10800 h 29898"/>
                <a:gd name="connsiteX6" fmla="*/ 3475 w 25440"/>
                <a:gd name="connsiteY6" fmla="*/ 0 h 29898"/>
                <a:gd name="connsiteX0" fmla="*/ 3475 w 25412"/>
                <a:gd name="connsiteY0" fmla="*/ 0 h 29898"/>
                <a:gd name="connsiteX1" fmla="*/ 25412 w 25412"/>
                <a:gd name="connsiteY1" fmla="*/ 29898 h 29898"/>
                <a:gd name="connsiteX2" fmla="*/ 18125 w 25412"/>
                <a:gd name="connsiteY2" fmla="*/ 21600 h 29898"/>
                <a:gd name="connsiteX3" fmla="*/ 3475 w 25412"/>
                <a:gd name="connsiteY3" fmla="*/ 21600 h 29898"/>
                <a:gd name="connsiteX4" fmla="*/ 0 w 25412"/>
                <a:gd name="connsiteY4" fmla="*/ 10800 h 29898"/>
                <a:gd name="connsiteX5" fmla="*/ 3475 w 25412"/>
                <a:gd name="connsiteY5" fmla="*/ 0 h 29898"/>
                <a:gd name="connsiteX0" fmla="*/ 3475 w 25412"/>
                <a:gd name="connsiteY0" fmla="*/ 31 h 29929"/>
                <a:gd name="connsiteX1" fmla="*/ 25412 w 25412"/>
                <a:gd name="connsiteY1" fmla="*/ 29929 h 29929"/>
                <a:gd name="connsiteX2" fmla="*/ 18125 w 25412"/>
                <a:gd name="connsiteY2" fmla="*/ 21631 h 29929"/>
                <a:gd name="connsiteX3" fmla="*/ 3475 w 25412"/>
                <a:gd name="connsiteY3" fmla="*/ 21631 h 29929"/>
                <a:gd name="connsiteX4" fmla="*/ 0 w 25412"/>
                <a:gd name="connsiteY4" fmla="*/ 10831 h 29929"/>
                <a:gd name="connsiteX5" fmla="*/ 3475 w 25412"/>
                <a:gd name="connsiteY5" fmla="*/ 31 h 29929"/>
                <a:gd name="connsiteX0" fmla="*/ 3475 w 25412"/>
                <a:gd name="connsiteY0" fmla="*/ 42 h 29940"/>
                <a:gd name="connsiteX1" fmla="*/ 25412 w 25412"/>
                <a:gd name="connsiteY1" fmla="*/ 29940 h 29940"/>
                <a:gd name="connsiteX2" fmla="*/ 18125 w 25412"/>
                <a:gd name="connsiteY2" fmla="*/ 21642 h 29940"/>
                <a:gd name="connsiteX3" fmla="*/ 3475 w 25412"/>
                <a:gd name="connsiteY3" fmla="*/ 21642 h 29940"/>
                <a:gd name="connsiteX4" fmla="*/ 0 w 25412"/>
                <a:gd name="connsiteY4" fmla="*/ 10842 h 29940"/>
                <a:gd name="connsiteX5" fmla="*/ 3475 w 25412"/>
                <a:gd name="connsiteY5" fmla="*/ 42 h 29940"/>
                <a:gd name="connsiteX0" fmla="*/ 3475 w 25412"/>
                <a:gd name="connsiteY0" fmla="*/ 42 h 29940"/>
                <a:gd name="connsiteX1" fmla="*/ 25412 w 25412"/>
                <a:gd name="connsiteY1" fmla="*/ 29940 h 29940"/>
                <a:gd name="connsiteX2" fmla="*/ 18125 w 25412"/>
                <a:gd name="connsiteY2" fmla="*/ 21642 h 29940"/>
                <a:gd name="connsiteX3" fmla="*/ 3475 w 25412"/>
                <a:gd name="connsiteY3" fmla="*/ 21642 h 29940"/>
                <a:gd name="connsiteX4" fmla="*/ 0 w 25412"/>
                <a:gd name="connsiteY4" fmla="*/ 10842 h 29940"/>
                <a:gd name="connsiteX5" fmla="*/ 3475 w 25412"/>
                <a:gd name="connsiteY5" fmla="*/ 42 h 29940"/>
                <a:gd name="connsiteX0" fmla="*/ 3475 w 25412"/>
                <a:gd name="connsiteY0" fmla="*/ 1 h 29899"/>
                <a:gd name="connsiteX1" fmla="*/ 25412 w 25412"/>
                <a:gd name="connsiteY1" fmla="*/ 29899 h 29899"/>
                <a:gd name="connsiteX2" fmla="*/ 18125 w 25412"/>
                <a:gd name="connsiteY2" fmla="*/ 21601 h 29899"/>
                <a:gd name="connsiteX3" fmla="*/ 3475 w 25412"/>
                <a:gd name="connsiteY3" fmla="*/ 21601 h 29899"/>
                <a:gd name="connsiteX4" fmla="*/ 0 w 25412"/>
                <a:gd name="connsiteY4" fmla="*/ 10801 h 29899"/>
                <a:gd name="connsiteX5" fmla="*/ 3475 w 25412"/>
                <a:gd name="connsiteY5" fmla="*/ 1 h 29899"/>
                <a:gd name="connsiteX0" fmla="*/ 3475 w 25412"/>
                <a:gd name="connsiteY0" fmla="*/ 1 h 29899"/>
                <a:gd name="connsiteX1" fmla="*/ 25412 w 25412"/>
                <a:gd name="connsiteY1" fmla="*/ 29899 h 29899"/>
                <a:gd name="connsiteX2" fmla="*/ 18125 w 25412"/>
                <a:gd name="connsiteY2" fmla="*/ 21601 h 29899"/>
                <a:gd name="connsiteX3" fmla="*/ 3475 w 25412"/>
                <a:gd name="connsiteY3" fmla="*/ 21601 h 29899"/>
                <a:gd name="connsiteX4" fmla="*/ 0 w 25412"/>
                <a:gd name="connsiteY4" fmla="*/ 10801 h 29899"/>
                <a:gd name="connsiteX5" fmla="*/ 3475 w 25412"/>
                <a:gd name="connsiteY5" fmla="*/ 1 h 29899"/>
                <a:gd name="connsiteX0" fmla="*/ 3475 w 25412"/>
                <a:gd name="connsiteY0" fmla="*/ 1 h 29899"/>
                <a:gd name="connsiteX1" fmla="*/ 25412 w 25412"/>
                <a:gd name="connsiteY1" fmla="*/ 29899 h 29899"/>
                <a:gd name="connsiteX2" fmla="*/ 18125 w 25412"/>
                <a:gd name="connsiteY2" fmla="*/ 21601 h 29899"/>
                <a:gd name="connsiteX3" fmla="*/ 3475 w 25412"/>
                <a:gd name="connsiteY3" fmla="*/ 21601 h 29899"/>
                <a:gd name="connsiteX4" fmla="*/ 0 w 25412"/>
                <a:gd name="connsiteY4" fmla="*/ 10801 h 29899"/>
                <a:gd name="connsiteX5" fmla="*/ 3475 w 25412"/>
                <a:gd name="connsiteY5" fmla="*/ 1 h 29899"/>
                <a:gd name="connsiteX0" fmla="*/ 3475 w 25412"/>
                <a:gd name="connsiteY0" fmla="*/ 865 h 30763"/>
                <a:gd name="connsiteX1" fmla="*/ 13659 w 25412"/>
                <a:gd name="connsiteY1" fmla="*/ 4048 h 30763"/>
                <a:gd name="connsiteX2" fmla="*/ 25412 w 25412"/>
                <a:gd name="connsiteY2" fmla="*/ 30763 h 30763"/>
                <a:gd name="connsiteX3" fmla="*/ 18125 w 25412"/>
                <a:gd name="connsiteY3" fmla="*/ 22465 h 30763"/>
                <a:gd name="connsiteX4" fmla="*/ 3475 w 25412"/>
                <a:gd name="connsiteY4" fmla="*/ 22465 h 30763"/>
                <a:gd name="connsiteX5" fmla="*/ 0 w 25412"/>
                <a:gd name="connsiteY5" fmla="*/ 11665 h 30763"/>
                <a:gd name="connsiteX6" fmla="*/ 3475 w 25412"/>
                <a:gd name="connsiteY6" fmla="*/ 865 h 30763"/>
                <a:gd name="connsiteX0" fmla="*/ 3475 w 25412"/>
                <a:gd name="connsiteY0" fmla="*/ 529 h 30427"/>
                <a:gd name="connsiteX1" fmla="*/ 14771 w 25412"/>
                <a:gd name="connsiteY1" fmla="*/ 5076 h 30427"/>
                <a:gd name="connsiteX2" fmla="*/ 25412 w 25412"/>
                <a:gd name="connsiteY2" fmla="*/ 30427 h 30427"/>
                <a:gd name="connsiteX3" fmla="*/ 18125 w 25412"/>
                <a:gd name="connsiteY3" fmla="*/ 22129 h 30427"/>
                <a:gd name="connsiteX4" fmla="*/ 3475 w 25412"/>
                <a:gd name="connsiteY4" fmla="*/ 22129 h 30427"/>
                <a:gd name="connsiteX5" fmla="*/ 0 w 25412"/>
                <a:gd name="connsiteY5" fmla="*/ 11329 h 30427"/>
                <a:gd name="connsiteX6" fmla="*/ 3475 w 25412"/>
                <a:gd name="connsiteY6" fmla="*/ 529 h 30427"/>
                <a:gd name="connsiteX0" fmla="*/ 3475 w 25412"/>
                <a:gd name="connsiteY0" fmla="*/ 57 h 29955"/>
                <a:gd name="connsiteX1" fmla="*/ 14771 w 25412"/>
                <a:gd name="connsiteY1" fmla="*/ 4604 h 29955"/>
                <a:gd name="connsiteX2" fmla="*/ 25412 w 25412"/>
                <a:gd name="connsiteY2" fmla="*/ 29955 h 29955"/>
                <a:gd name="connsiteX3" fmla="*/ 18125 w 25412"/>
                <a:gd name="connsiteY3" fmla="*/ 21657 h 29955"/>
                <a:gd name="connsiteX4" fmla="*/ 3475 w 25412"/>
                <a:gd name="connsiteY4" fmla="*/ 21657 h 29955"/>
                <a:gd name="connsiteX5" fmla="*/ 0 w 25412"/>
                <a:gd name="connsiteY5" fmla="*/ 10857 h 29955"/>
                <a:gd name="connsiteX6" fmla="*/ 3475 w 25412"/>
                <a:gd name="connsiteY6" fmla="*/ 57 h 29955"/>
                <a:gd name="connsiteX0" fmla="*/ 3475 w 25571"/>
                <a:gd name="connsiteY0" fmla="*/ 57 h 28818"/>
                <a:gd name="connsiteX1" fmla="*/ 14771 w 25571"/>
                <a:gd name="connsiteY1" fmla="*/ 4604 h 28818"/>
                <a:gd name="connsiteX2" fmla="*/ 25571 w 25571"/>
                <a:gd name="connsiteY2" fmla="*/ 28818 h 28818"/>
                <a:gd name="connsiteX3" fmla="*/ 18125 w 25571"/>
                <a:gd name="connsiteY3" fmla="*/ 21657 h 28818"/>
                <a:gd name="connsiteX4" fmla="*/ 3475 w 25571"/>
                <a:gd name="connsiteY4" fmla="*/ 21657 h 28818"/>
                <a:gd name="connsiteX5" fmla="*/ 0 w 25571"/>
                <a:gd name="connsiteY5" fmla="*/ 10857 h 28818"/>
                <a:gd name="connsiteX6" fmla="*/ 3475 w 25571"/>
                <a:gd name="connsiteY6" fmla="*/ 57 h 28818"/>
                <a:gd name="connsiteX0" fmla="*/ 3475 w 25571"/>
                <a:gd name="connsiteY0" fmla="*/ 57 h 28818"/>
                <a:gd name="connsiteX1" fmla="*/ 14771 w 25571"/>
                <a:gd name="connsiteY1" fmla="*/ 4604 h 28818"/>
                <a:gd name="connsiteX2" fmla="*/ 25571 w 25571"/>
                <a:gd name="connsiteY2" fmla="*/ 28818 h 28818"/>
                <a:gd name="connsiteX3" fmla="*/ 18125 w 25571"/>
                <a:gd name="connsiteY3" fmla="*/ 21657 h 28818"/>
                <a:gd name="connsiteX4" fmla="*/ 3475 w 25571"/>
                <a:gd name="connsiteY4" fmla="*/ 21657 h 28818"/>
                <a:gd name="connsiteX5" fmla="*/ 0 w 25571"/>
                <a:gd name="connsiteY5" fmla="*/ 10857 h 28818"/>
                <a:gd name="connsiteX6" fmla="*/ 3475 w 25571"/>
                <a:gd name="connsiteY6" fmla="*/ 57 h 28818"/>
                <a:gd name="connsiteX0" fmla="*/ 3475 w 25571"/>
                <a:gd name="connsiteY0" fmla="*/ 57 h 28818"/>
                <a:gd name="connsiteX1" fmla="*/ 14771 w 25571"/>
                <a:gd name="connsiteY1" fmla="*/ 4604 h 28818"/>
                <a:gd name="connsiteX2" fmla="*/ 25571 w 25571"/>
                <a:gd name="connsiteY2" fmla="*/ 28818 h 28818"/>
                <a:gd name="connsiteX3" fmla="*/ 18125 w 25571"/>
                <a:gd name="connsiteY3" fmla="*/ 21657 h 28818"/>
                <a:gd name="connsiteX4" fmla="*/ 3475 w 25571"/>
                <a:gd name="connsiteY4" fmla="*/ 21657 h 28818"/>
                <a:gd name="connsiteX5" fmla="*/ 0 w 25571"/>
                <a:gd name="connsiteY5" fmla="*/ 10857 h 28818"/>
                <a:gd name="connsiteX6" fmla="*/ 3475 w 25571"/>
                <a:gd name="connsiteY6" fmla="*/ 57 h 28818"/>
                <a:gd name="connsiteX0" fmla="*/ 3475 w 25571"/>
                <a:gd name="connsiteY0" fmla="*/ 57 h 28818"/>
                <a:gd name="connsiteX1" fmla="*/ 14771 w 25571"/>
                <a:gd name="connsiteY1" fmla="*/ 4604 h 28818"/>
                <a:gd name="connsiteX2" fmla="*/ 25571 w 25571"/>
                <a:gd name="connsiteY2" fmla="*/ 28818 h 28818"/>
                <a:gd name="connsiteX3" fmla="*/ 18125 w 25571"/>
                <a:gd name="connsiteY3" fmla="*/ 21657 h 28818"/>
                <a:gd name="connsiteX4" fmla="*/ 3475 w 25571"/>
                <a:gd name="connsiteY4" fmla="*/ 21657 h 28818"/>
                <a:gd name="connsiteX5" fmla="*/ 0 w 25571"/>
                <a:gd name="connsiteY5" fmla="*/ 10857 h 28818"/>
                <a:gd name="connsiteX6" fmla="*/ 3475 w 25571"/>
                <a:gd name="connsiteY6" fmla="*/ 57 h 28818"/>
                <a:gd name="connsiteX0" fmla="*/ 3475 w 25730"/>
                <a:gd name="connsiteY0" fmla="*/ 57 h 28136"/>
                <a:gd name="connsiteX1" fmla="*/ 14771 w 25730"/>
                <a:gd name="connsiteY1" fmla="*/ 4604 h 28136"/>
                <a:gd name="connsiteX2" fmla="*/ 25730 w 25730"/>
                <a:gd name="connsiteY2" fmla="*/ 28136 h 28136"/>
                <a:gd name="connsiteX3" fmla="*/ 18125 w 25730"/>
                <a:gd name="connsiteY3" fmla="*/ 21657 h 28136"/>
                <a:gd name="connsiteX4" fmla="*/ 3475 w 25730"/>
                <a:gd name="connsiteY4" fmla="*/ 21657 h 28136"/>
                <a:gd name="connsiteX5" fmla="*/ 0 w 25730"/>
                <a:gd name="connsiteY5" fmla="*/ 10857 h 28136"/>
                <a:gd name="connsiteX6" fmla="*/ 3475 w 25730"/>
                <a:gd name="connsiteY6" fmla="*/ 57 h 28136"/>
                <a:gd name="connsiteX0" fmla="*/ 3475 w 25730"/>
                <a:gd name="connsiteY0" fmla="*/ 57 h 28136"/>
                <a:gd name="connsiteX1" fmla="*/ 14771 w 25730"/>
                <a:gd name="connsiteY1" fmla="*/ 4604 h 28136"/>
                <a:gd name="connsiteX2" fmla="*/ 25730 w 25730"/>
                <a:gd name="connsiteY2" fmla="*/ 28136 h 28136"/>
                <a:gd name="connsiteX3" fmla="*/ 18125 w 25730"/>
                <a:gd name="connsiteY3" fmla="*/ 21657 h 28136"/>
                <a:gd name="connsiteX4" fmla="*/ 3475 w 25730"/>
                <a:gd name="connsiteY4" fmla="*/ 21657 h 28136"/>
                <a:gd name="connsiteX5" fmla="*/ 0 w 25730"/>
                <a:gd name="connsiteY5" fmla="*/ 10857 h 28136"/>
                <a:gd name="connsiteX6" fmla="*/ 3475 w 25730"/>
                <a:gd name="connsiteY6" fmla="*/ 57 h 28136"/>
                <a:gd name="connsiteX0" fmla="*/ 3475 w 25730"/>
                <a:gd name="connsiteY0" fmla="*/ 57 h 28136"/>
                <a:gd name="connsiteX1" fmla="*/ 14771 w 25730"/>
                <a:gd name="connsiteY1" fmla="*/ 4604 h 28136"/>
                <a:gd name="connsiteX2" fmla="*/ 25730 w 25730"/>
                <a:gd name="connsiteY2" fmla="*/ 28136 h 28136"/>
                <a:gd name="connsiteX3" fmla="*/ 18125 w 25730"/>
                <a:gd name="connsiteY3" fmla="*/ 21657 h 28136"/>
                <a:gd name="connsiteX4" fmla="*/ 3475 w 25730"/>
                <a:gd name="connsiteY4" fmla="*/ 21657 h 28136"/>
                <a:gd name="connsiteX5" fmla="*/ 0 w 25730"/>
                <a:gd name="connsiteY5" fmla="*/ 10857 h 28136"/>
                <a:gd name="connsiteX6" fmla="*/ 3475 w 25730"/>
                <a:gd name="connsiteY6" fmla="*/ 57 h 28136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492"/>
                <a:gd name="connsiteY0" fmla="*/ 57 h 27454"/>
                <a:gd name="connsiteX1" fmla="*/ 14771 w 25492"/>
                <a:gd name="connsiteY1" fmla="*/ 4604 h 27454"/>
                <a:gd name="connsiteX2" fmla="*/ 25492 w 25492"/>
                <a:gd name="connsiteY2" fmla="*/ 27454 h 27454"/>
                <a:gd name="connsiteX3" fmla="*/ 18125 w 25492"/>
                <a:gd name="connsiteY3" fmla="*/ 21657 h 27454"/>
                <a:gd name="connsiteX4" fmla="*/ 3475 w 25492"/>
                <a:gd name="connsiteY4" fmla="*/ 21657 h 27454"/>
                <a:gd name="connsiteX5" fmla="*/ 0 w 25492"/>
                <a:gd name="connsiteY5" fmla="*/ 10857 h 27454"/>
                <a:gd name="connsiteX6" fmla="*/ 3475 w 25492"/>
                <a:gd name="connsiteY6" fmla="*/ 57 h 27454"/>
                <a:gd name="connsiteX0" fmla="*/ 3475 w 25599"/>
                <a:gd name="connsiteY0" fmla="*/ 57 h 26842"/>
                <a:gd name="connsiteX1" fmla="*/ 14771 w 25599"/>
                <a:gd name="connsiteY1" fmla="*/ 4604 h 26842"/>
                <a:gd name="connsiteX2" fmla="*/ 25599 w 25599"/>
                <a:gd name="connsiteY2" fmla="*/ 26842 h 26842"/>
                <a:gd name="connsiteX3" fmla="*/ 18125 w 25599"/>
                <a:gd name="connsiteY3" fmla="*/ 21657 h 26842"/>
                <a:gd name="connsiteX4" fmla="*/ 3475 w 25599"/>
                <a:gd name="connsiteY4" fmla="*/ 21657 h 26842"/>
                <a:gd name="connsiteX5" fmla="*/ 0 w 25599"/>
                <a:gd name="connsiteY5" fmla="*/ 10857 h 26842"/>
                <a:gd name="connsiteX6" fmla="*/ 3475 w 25599"/>
                <a:gd name="connsiteY6" fmla="*/ 57 h 26842"/>
                <a:gd name="connsiteX0" fmla="*/ 3475 w 25599"/>
                <a:gd name="connsiteY0" fmla="*/ 57 h 26842"/>
                <a:gd name="connsiteX1" fmla="*/ 14771 w 25599"/>
                <a:gd name="connsiteY1" fmla="*/ 4604 h 26842"/>
                <a:gd name="connsiteX2" fmla="*/ 25599 w 25599"/>
                <a:gd name="connsiteY2" fmla="*/ 26842 h 26842"/>
                <a:gd name="connsiteX3" fmla="*/ 18125 w 25599"/>
                <a:gd name="connsiteY3" fmla="*/ 21657 h 26842"/>
                <a:gd name="connsiteX4" fmla="*/ 3475 w 25599"/>
                <a:gd name="connsiteY4" fmla="*/ 21657 h 26842"/>
                <a:gd name="connsiteX5" fmla="*/ 0 w 25599"/>
                <a:gd name="connsiteY5" fmla="*/ 10857 h 26842"/>
                <a:gd name="connsiteX6" fmla="*/ 3475 w 25599"/>
                <a:gd name="connsiteY6" fmla="*/ 57 h 26842"/>
                <a:gd name="connsiteX0" fmla="*/ 3475 w 25599"/>
                <a:gd name="connsiteY0" fmla="*/ 57 h 26842"/>
                <a:gd name="connsiteX1" fmla="*/ 14771 w 25599"/>
                <a:gd name="connsiteY1" fmla="*/ 4604 h 26842"/>
                <a:gd name="connsiteX2" fmla="*/ 25599 w 25599"/>
                <a:gd name="connsiteY2" fmla="*/ 26842 h 26842"/>
                <a:gd name="connsiteX3" fmla="*/ 18125 w 25599"/>
                <a:gd name="connsiteY3" fmla="*/ 21657 h 26842"/>
                <a:gd name="connsiteX4" fmla="*/ 3475 w 25599"/>
                <a:gd name="connsiteY4" fmla="*/ 21657 h 26842"/>
                <a:gd name="connsiteX5" fmla="*/ 0 w 25599"/>
                <a:gd name="connsiteY5" fmla="*/ 10857 h 26842"/>
                <a:gd name="connsiteX6" fmla="*/ 3475 w 25599"/>
                <a:gd name="connsiteY6" fmla="*/ 57 h 26842"/>
                <a:gd name="connsiteX0" fmla="*/ 3475 w 25599"/>
                <a:gd name="connsiteY0" fmla="*/ 57 h 26842"/>
                <a:gd name="connsiteX1" fmla="*/ 14771 w 25599"/>
                <a:gd name="connsiteY1" fmla="*/ 4604 h 26842"/>
                <a:gd name="connsiteX2" fmla="*/ 25599 w 25599"/>
                <a:gd name="connsiteY2" fmla="*/ 26842 h 26842"/>
                <a:gd name="connsiteX3" fmla="*/ 18125 w 25599"/>
                <a:gd name="connsiteY3" fmla="*/ 21657 h 26842"/>
                <a:gd name="connsiteX4" fmla="*/ 3475 w 25599"/>
                <a:gd name="connsiteY4" fmla="*/ 21657 h 26842"/>
                <a:gd name="connsiteX5" fmla="*/ 0 w 25599"/>
                <a:gd name="connsiteY5" fmla="*/ 10857 h 26842"/>
                <a:gd name="connsiteX6" fmla="*/ 3475 w 25599"/>
                <a:gd name="connsiteY6" fmla="*/ 57 h 26842"/>
                <a:gd name="connsiteX0" fmla="*/ 3475 w 25599"/>
                <a:gd name="connsiteY0" fmla="*/ 57 h 26842"/>
                <a:gd name="connsiteX1" fmla="*/ 14771 w 25599"/>
                <a:gd name="connsiteY1" fmla="*/ 4604 h 26842"/>
                <a:gd name="connsiteX2" fmla="*/ 25599 w 25599"/>
                <a:gd name="connsiteY2" fmla="*/ 26842 h 26842"/>
                <a:gd name="connsiteX3" fmla="*/ 18125 w 25599"/>
                <a:gd name="connsiteY3" fmla="*/ 21657 h 26842"/>
                <a:gd name="connsiteX4" fmla="*/ 3475 w 25599"/>
                <a:gd name="connsiteY4" fmla="*/ 21657 h 26842"/>
                <a:gd name="connsiteX5" fmla="*/ 0 w 25599"/>
                <a:gd name="connsiteY5" fmla="*/ 10857 h 26842"/>
                <a:gd name="connsiteX6" fmla="*/ 3475 w 25599"/>
                <a:gd name="connsiteY6" fmla="*/ 57 h 26842"/>
                <a:gd name="connsiteX0" fmla="*/ 3475 w 23590"/>
                <a:gd name="connsiteY0" fmla="*/ 57 h 26407"/>
                <a:gd name="connsiteX1" fmla="*/ 14771 w 23590"/>
                <a:gd name="connsiteY1" fmla="*/ 4604 h 26407"/>
                <a:gd name="connsiteX2" fmla="*/ 23590 w 23590"/>
                <a:gd name="connsiteY2" fmla="*/ 26407 h 26407"/>
                <a:gd name="connsiteX3" fmla="*/ 18125 w 23590"/>
                <a:gd name="connsiteY3" fmla="*/ 21657 h 26407"/>
                <a:gd name="connsiteX4" fmla="*/ 3475 w 23590"/>
                <a:gd name="connsiteY4" fmla="*/ 21657 h 26407"/>
                <a:gd name="connsiteX5" fmla="*/ 0 w 23590"/>
                <a:gd name="connsiteY5" fmla="*/ 10857 h 26407"/>
                <a:gd name="connsiteX6" fmla="*/ 3475 w 23590"/>
                <a:gd name="connsiteY6" fmla="*/ 57 h 26407"/>
                <a:gd name="connsiteX0" fmla="*/ 3475 w 23590"/>
                <a:gd name="connsiteY0" fmla="*/ 57 h 26407"/>
                <a:gd name="connsiteX1" fmla="*/ 14771 w 23590"/>
                <a:gd name="connsiteY1" fmla="*/ 4604 h 26407"/>
                <a:gd name="connsiteX2" fmla="*/ 23590 w 23590"/>
                <a:gd name="connsiteY2" fmla="*/ 26407 h 26407"/>
                <a:gd name="connsiteX3" fmla="*/ 18125 w 23590"/>
                <a:gd name="connsiteY3" fmla="*/ 21657 h 26407"/>
                <a:gd name="connsiteX4" fmla="*/ 3475 w 23590"/>
                <a:gd name="connsiteY4" fmla="*/ 21657 h 26407"/>
                <a:gd name="connsiteX5" fmla="*/ 0 w 23590"/>
                <a:gd name="connsiteY5" fmla="*/ 10857 h 26407"/>
                <a:gd name="connsiteX6" fmla="*/ 3475 w 23590"/>
                <a:gd name="connsiteY6" fmla="*/ 57 h 26407"/>
                <a:gd name="connsiteX0" fmla="*/ 3475 w 23590"/>
                <a:gd name="connsiteY0" fmla="*/ 57 h 26407"/>
                <a:gd name="connsiteX1" fmla="*/ 14771 w 23590"/>
                <a:gd name="connsiteY1" fmla="*/ 4604 h 26407"/>
                <a:gd name="connsiteX2" fmla="*/ 23590 w 23590"/>
                <a:gd name="connsiteY2" fmla="*/ 26407 h 26407"/>
                <a:gd name="connsiteX3" fmla="*/ 18125 w 23590"/>
                <a:gd name="connsiteY3" fmla="*/ 21657 h 26407"/>
                <a:gd name="connsiteX4" fmla="*/ 3475 w 23590"/>
                <a:gd name="connsiteY4" fmla="*/ 21657 h 26407"/>
                <a:gd name="connsiteX5" fmla="*/ 0 w 23590"/>
                <a:gd name="connsiteY5" fmla="*/ 10857 h 26407"/>
                <a:gd name="connsiteX6" fmla="*/ 3475 w 23590"/>
                <a:gd name="connsiteY6" fmla="*/ 57 h 26407"/>
                <a:gd name="connsiteX0" fmla="*/ 3475 w 23590"/>
                <a:gd name="connsiteY0" fmla="*/ 57 h 26407"/>
                <a:gd name="connsiteX1" fmla="*/ 14771 w 23590"/>
                <a:gd name="connsiteY1" fmla="*/ 4604 h 26407"/>
                <a:gd name="connsiteX2" fmla="*/ 23590 w 23590"/>
                <a:gd name="connsiteY2" fmla="*/ 26407 h 26407"/>
                <a:gd name="connsiteX3" fmla="*/ 18125 w 23590"/>
                <a:gd name="connsiteY3" fmla="*/ 21657 h 26407"/>
                <a:gd name="connsiteX4" fmla="*/ 3475 w 23590"/>
                <a:gd name="connsiteY4" fmla="*/ 21657 h 26407"/>
                <a:gd name="connsiteX5" fmla="*/ 0 w 23590"/>
                <a:gd name="connsiteY5" fmla="*/ 10857 h 26407"/>
                <a:gd name="connsiteX6" fmla="*/ 3475 w 23590"/>
                <a:gd name="connsiteY6" fmla="*/ 57 h 26407"/>
                <a:gd name="connsiteX0" fmla="*/ 3475 w 23590"/>
                <a:gd name="connsiteY0" fmla="*/ 57 h 26407"/>
                <a:gd name="connsiteX1" fmla="*/ 14771 w 23590"/>
                <a:gd name="connsiteY1" fmla="*/ 4604 h 26407"/>
                <a:gd name="connsiteX2" fmla="*/ 23590 w 23590"/>
                <a:gd name="connsiteY2" fmla="*/ 26407 h 26407"/>
                <a:gd name="connsiteX3" fmla="*/ 18125 w 23590"/>
                <a:gd name="connsiteY3" fmla="*/ 21657 h 26407"/>
                <a:gd name="connsiteX4" fmla="*/ 3475 w 23590"/>
                <a:gd name="connsiteY4" fmla="*/ 21657 h 26407"/>
                <a:gd name="connsiteX5" fmla="*/ 0 w 23590"/>
                <a:gd name="connsiteY5" fmla="*/ 10857 h 26407"/>
                <a:gd name="connsiteX6" fmla="*/ 3475 w 23590"/>
                <a:gd name="connsiteY6" fmla="*/ 57 h 26407"/>
                <a:gd name="connsiteX0" fmla="*/ 3475 w 23590"/>
                <a:gd name="connsiteY0" fmla="*/ 115 h 26465"/>
                <a:gd name="connsiteX1" fmla="*/ 16863 w 23590"/>
                <a:gd name="connsiteY1" fmla="*/ 4229 h 26465"/>
                <a:gd name="connsiteX2" fmla="*/ 23590 w 23590"/>
                <a:gd name="connsiteY2" fmla="*/ 26465 h 26465"/>
                <a:gd name="connsiteX3" fmla="*/ 18125 w 23590"/>
                <a:gd name="connsiteY3" fmla="*/ 21715 h 26465"/>
                <a:gd name="connsiteX4" fmla="*/ 3475 w 23590"/>
                <a:gd name="connsiteY4" fmla="*/ 21715 h 26465"/>
                <a:gd name="connsiteX5" fmla="*/ 0 w 23590"/>
                <a:gd name="connsiteY5" fmla="*/ 10915 h 26465"/>
                <a:gd name="connsiteX6" fmla="*/ 3475 w 23590"/>
                <a:gd name="connsiteY6" fmla="*/ 115 h 26465"/>
                <a:gd name="connsiteX0" fmla="*/ 3475 w 23590"/>
                <a:gd name="connsiteY0" fmla="*/ 115 h 26465"/>
                <a:gd name="connsiteX1" fmla="*/ 16863 w 23590"/>
                <a:gd name="connsiteY1" fmla="*/ 4229 h 26465"/>
                <a:gd name="connsiteX2" fmla="*/ 23590 w 23590"/>
                <a:gd name="connsiteY2" fmla="*/ 26465 h 26465"/>
                <a:gd name="connsiteX3" fmla="*/ 18125 w 23590"/>
                <a:gd name="connsiteY3" fmla="*/ 21715 h 26465"/>
                <a:gd name="connsiteX4" fmla="*/ 3475 w 23590"/>
                <a:gd name="connsiteY4" fmla="*/ 21715 h 26465"/>
                <a:gd name="connsiteX5" fmla="*/ 0 w 23590"/>
                <a:gd name="connsiteY5" fmla="*/ 10915 h 26465"/>
                <a:gd name="connsiteX6" fmla="*/ 3475 w 23590"/>
                <a:gd name="connsiteY6" fmla="*/ 115 h 26465"/>
                <a:gd name="connsiteX0" fmla="*/ 3475 w 23590"/>
                <a:gd name="connsiteY0" fmla="*/ 115 h 26465"/>
                <a:gd name="connsiteX1" fmla="*/ 16863 w 23590"/>
                <a:gd name="connsiteY1" fmla="*/ 4229 h 26465"/>
                <a:gd name="connsiteX2" fmla="*/ 23590 w 23590"/>
                <a:gd name="connsiteY2" fmla="*/ 26465 h 26465"/>
                <a:gd name="connsiteX3" fmla="*/ 17221 w 23590"/>
                <a:gd name="connsiteY3" fmla="*/ 21571 h 26465"/>
                <a:gd name="connsiteX4" fmla="*/ 3475 w 23590"/>
                <a:gd name="connsiteY4" fmla="*/ 21715 h 26465"/>
                <a:gd name="connsiteX5" fmla="*/ 0 w 23590"/>
                <a:gd name="connsiteY5" fmla="*/ 10915 h 26465"/>
                <a:gd name="connsiteX6" fmla="*/ 3475 w 23590"/>
                <a:gd name="connsiteY6" fmla="*/ 115 h 26465"/>
                <a:gd name="connsiteX0" fmla="*/ 7690 w 23715"/>
                <a:gd name="connsiteY0" fmla="*/ 91 h 26585"/>
                <a:gd name="connsiteX1" fmla="*/ 16988 w 23715"/>
                <a:gd name="connsiteY1" fmla="*/ 4349 h 26585"/>
                <a:gd name="connsiteX2" fmla="*/ 23715 w 23715"/>
                <a:gd name="connsiteY2" fmla="*/ 26585 h 26585"/>
                <a:gd name="connsiteX3" fmla="*/ 17346 w 23715"/>
                <a:gd name="connsiteY3" fmla="*/ 21691 h 26585"/>
                <a:gd name="connsiteX4" fmla="*/ 3600 w 23715"/>
                <a:gd name="connsiteY4" fmla="*/ 21835 h 26585"/>
                <a:gd name="connsiteX5" fmla="*/ 125 w 23715"/>
                <a:gd name="connsiteY5" fmla="*/ 11035 h 26585"/>
                <a:gd name="connsiteX6" fmla="*/ 7690 w 23715"/>
                <a:gd name="connsiteY6" fmla="*/ 91 h 26585"/>
                <a:gd name="connsiteX0" fmla="*/ 4503 w 20528"/>
                <a:gd name="connsiteY0" fmla="*/ 91 h 26585"/>
                <a:gd name="connsiteX1" fmla="*/ 13801 w 20528"/>
                <a:gd name="connsiteY1" fmla="*/ 4349 h 26585"/>
                <a:gd name="connsiteX2" fmla="*/ 20528 w 20528"/>
                <a:gd name="connsiteY2" fmla="*/ 26585 h 26585"/>
                <a:gd name="connsiteX3" fmla="*/ 14159 w 20528"/>
                <a:gd name="connsiteY3" fmla="*/ 21691 h 26585"/>
                <a:gd name="connsiteX4" fmla="*/ 413 w 20528"/>
                <a:gd name="connsiteY4" fmla="*/ 21835 h 26585"/>
                <a:gd name="connsiteX5" fmla="*/ 4503 w 20528"/>
                <a:gd name="connsiteY5" fmla="*/ 91 h 26585"/>
                <a:gd name="connsiteX0" fmla="*/ 1813 w 17838"/>
                <a:gd name="connsiteY0" fmla="*/ 91 h 26585"/>
                <a:gd name="connsiteX1" fmla="*/ 11111 w 17838"/>
                <a:gd name="connsiteY1" fmla="*/ 4349 h 26585"/>
                <a:gd name="connsiteX2" fmla="*/ 17838 w 17838"/>
                <a:gd name="connsiteY2" fmla="*/ 26585 h 26585"/>
                <a:gd name="connsiteX3" fmla="*/ 11469 w 17838"/>
                <a:gd name="connsiteY3" fmla="*/ 21691 h 26585"/>
                <a:gd name="connsiteX4" fmla="*/ 1099 w 17838"/>
                <a:gd name="connsiteY4" fmla="*/ 21402 h 26585"/>
                <a:gd name="connsiteX5" fmla="*/ 1813 w 17838"/>
                <a:gd name="connsiteY5" fmla="*/ 91 h 26585"/>
                <a:gd name="connsiteX0" fmla="*/ 1681 w 17706"/>
                <a:gd name="connsiteY0" fmla="*/ 91 h 26585"/>
                <a:gd name="connsiteX1" fmla="*/ 10979 w 17706"/>
                <a:gd name="connsiteY1" fmla="*/ 4349 h 26585"/>
                <a:gd name="connsiteX2" fmla="*/ 17706 w 17706"/>
                <a:gd name="connsiteY2" fmla="*/ 26585 h 26585"/>
                <a:gd name="connsiteX3" fmla="*/ 11337 w 17706"/>
                <a:gd name="connsiteY3" fmla="*/ 21691 h 26585"/>
                <a:gd name="connsiteX4" fmla="*/ 1205 w 17706"/>
                <a:gd name="connsiteY4" fmla="*/ 21546 h 26585"/>
                <a:gd name="connsiteX5" fmla="*/ 1681 w 17706"/>
                <a:gd name="connsiteY5" fmla="*/ 91 h 26585"/>
                <a:gd name="connsiteX0" fmla="*/ 1681 w 17706"/>
                <a:gd name="connsiteY0" fmla="*/ 91 h 26585"/>
                <a:gd name="connsiteX1" fmla="*/ 10979 w 17706"/>
                <a:gd name="connsiteY1" fmla="*/ 4349 h 26585"/>
                <a:gd name="connsiteX2" fmla="*/ 17706 w 17706"/>
                <a:gd name="connsiteY2" fmla="*/ 26585 h 26585"/>
                <a:gd name="connsiteX3" fmla="*/ 11337 w 17706"/>
                <a:gd name="connsiteY3" fmla="*/ 21691 h 26585"/>
                <a:gd name="connsiteX4" fmla="*/ 1205 w 17706"/>
                <a:gd name="connsiteY4" fmla="*/ 21546 h 26585"/>
                <a:gd name="connsiteX5" fmla="*/ 1681 w 17706"/>
                <a:gd name="connsiteY5" fmla="*/ 91 h 26585"/>
                <a:gd name="connsiteX0" fmla="*/ 1130 w 17155"/>
                <a:gd name="connsiteY0" fmla="*/ 91 h 26585"/>
                <a:gd name="connsiteX1" fmla="*/ 10428 w 17155"/>
                <a:gd name="connsiteY1" fmla="*/ 4349 h 26585"/>
                <a:gd name="connsiteX2" fmla="*/ 17155 w 17155"/>
                <a:gd name="connsiteY2" fmla="*/ 26585 h 26585"/>
                <a:gd name="connsiteX3" fmla="*/ 10786 w 17155"/>
                <a:gd name="connsiteY3" fmla="*/ 21691 h 26585"/>
                <a:gd name="connsiteX4" fmla="*/ 654 w 17155"/>
                <a:gd name="connsiteY4" fmla="*/ 21546 h 26585"/>
                <a:gd name="connsiteX5" fmla="*/ 1130 w 17155"/>
                <a:gd name="connsiteY5" fmla="*/ 91 h 26585"/>
                <a:gd name="connsiteX0" fmla="*/ 476 w 16501"/>
                <a:gd name="connsiteY0" fmla="*/ 91 h 26585"/>
                <a:gd name="connsiteX1" fmla="*/ 9774 w 16501"/>
                <a:gd name="connsiteY1" fmla="*/ 4349 h 26585"/>
                <a:gd name="connsiteX2" fmla="*/ 16501 w 16501"/>
                <a:gd name="connsiteY2" fmla="*/ 26585 h 26585"/>
                <a:gd name="connsiteX3" fmla="*/ 10132 w 16501"/>
                <a:gd name="connsiteY3" fmla="*/ 21691 h 26585"/>
                <a:gd name="connsiteX4" fmla="*/ 0 w 16501"/>
                <a:gd name="connsiteY4" fmla="*/ 21546 h 26585"/>
                <a:gd name="connsiteX5" fmla="*/ 476 w 16501"/>
                <a:gd name="connsiteY5" fmla="*/ 91 h 26585"/>
                <a:gd name="connsiteX0" fmla="*/ 193 w 16598"/>
                <a:gd name="connsiteY0" fmla="*/ 116 h 26466"/>
                <a:gd name="connsiteX1" fmla="*/ 9871 w 16598"/>
                <a:gd name="connsiteY1" fmla="*/ 4230 h 26466"/>
                <a:gd name="connsiteX2" fmla="*/ 16598 w 16598"/>
                <a:gd name="connsiteY2" fmla="*/ 26466 h 26466"/>
                <a:gd name="connsiteX3" fmla="*/ 10229 w 16598"/>
                <a:gd name="connsiteY3" fmla="*/ 21572 h 26466"/>
                <a:gd name="connsiteX4" fmla="*/ 97 w 16598"/>
                <a:gd name="connsiteY4" fmla="*/ 21427 h 26466"/>
                <a:gd name="connsiteX5" fmla="*/ 193 w 16598"/>
                <a:gd name="connsiteY5" fmla="*/ 116 h 26466"/>
                <a:gd name="connsiteX0" fmla="*/ 96 w 16501"/>
                <a:gd name="connsiteY0" fmla="*/ 116 h 26466"/>
                <a:gd name="connsiteX1" fmla="*/ 9774 w 16501"/>
                <a:gd name="connsiteY1" fmla="*/ 4230 h 26466"/>
                <a:gd name="connsiteX2" fmla="*/ 16501 w 16501"/>
                <a:gd name="connsiteY2" fmla="*/ 26466 h 26466"/>
                <a:gd name="connsiteX3" fmla="*/ 10132 w 16501"/>
                <a:gd name="connsiteY3" fmla="*/ 21572 h 26466"/>
                <a:gd name="connsiteX4" fmla="*/ 0 w 16501"/>
                <a:gd name="connsiteY4" fmla="*/ 21427 h 26466"/>
                <a:gd name="connsiteX5" fmla="*/ 96 w 16501"/>
                <a:gd name="connsiteY5" fmla="*/ 116 h 26466"/>
                <a:gd name="connsiteX0" fmla="*/ 100 w 16505"/>
                <a:gd name="connsiteY0" fmla="*/ 116 h 26466"/>
                <a:gd name="connsiteX1" fmla="*/ 9778 w 16505"/>
                <a:gd name="connsiteY1" fmla="*/ 4230 h 26466"/>
                <a:gd name="connsiteX2" fmla="*/ 16505 w 16505"/>
                <a:gd name="connsiteY2" fmla="*/ 26466 h 26466"/>
                <a:gd name="connsiteX3" fmla="*/ 10136 w 16505"/>
                <a:gd name="connsiteY3" fmla="*/ 21572 h 26466"/>
                <a:gd name="connsiteX4" fmla="*/ 4 w 16505"/>
                <a:gd name="connsiteY4" fmla="*/ 21427 h 26466"/>
                <a:gd name="connsiteX5" fmla="*/ 100 w 16505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10139 w 16508"/>
                <a:gd name="connsiteY3" fmla="*/ 21572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7619 w 16508"/>
                <a:gd name="connsiteY3" fmla="*/ 21572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6002 w 16508"/>
                <a:gd name="connsiteY3" fmla="*/ 21283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6002 w 16508"/>
                <a:gd name="connsiteY3" fmla="*/ 21716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6002 w 16508"/>
                <a:gd name="connsiteY3" fmla="*/ 21283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6002 w 16508"/>
                <a:gd name="connsiteY3" fmla="*/ 21427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6508"/>
                <a:gd name="connsiteY0" fmla="*/ 116 h 26466"/>
                <a:gd name="connsiteX1" fmla="*/ 9781 w 16508"/>
                <a:gd name="connsiteY1" fmla="*/ 4230 h 26466"/>
                <a:gd name="connsiteX2" fmla="*/ 16508 w 16508"/>
                <a:gd name="connsiteY2" fmla="*/ 26466 h 26466"/>
                <a:gd name="connsiteX3" fmla="*/ 8570 w 16508"/>
                <a:gd name="connsiteY3" fmla="*/ 21283 h 26466"/>
                <a:gd name="connsiteX4" fmla="*/ 7 w 16508"/>
                <a:gd name="connsiteY4" fmla="*/ 21427 h 26466"/>
                <a:gd name="connsiteX5" fmla="*/ 8 w 16508"/>
                <a:gd name="connsiteY5" fmla="*/ 116 h 26466"/>
                <a:gd name="connsiteX0" fmla="*/ 8 w 15176"/>
                <a:gd name="connsiteY0" fmla="*/ 116 h 29352"/>
                <a:gd name="connsiteX1" fmla="*/ 9781 w 15176"/>
                <a:gd name="connsiteY1" fmla="*/ 4230 h 29352"/>
                <a:gd name="connsiteX2" fmla="*/ 15176 w 15176"/>
                <a:gd name="connsiteY2" fmla="*/ 29352 h 29352"/>
                <a:gd name="connsiteX3" fmla="*/ 8570 w 15176"/>
                <a:gd name="connsiteY3" fmla="*/ 21283 h 29352"/>
                <a:gd name="connsiteX4" fmla="*/ 7 w 15176"/>
                <a:gd name="connsiteY4" fmla="*/ 21427 h 29352"/>
                <a:gd name="connsiteX5" fmla="*/ 8 w 15176"/>
                <a:gd name="connsiteY5" fmla="*/ 116 h 29352"/>
                <a:gd name="connsiteX0" fmla="*/ 8 w 15176"/>
                <a:gd name="connsiteY0" fmla="*/ 116 h 29352"/>
                <a:gd name="connsiteX1" fmla="*/ 9781 w 15176"/>
                <a:gd name="connsiteY1" fmla="*/ 4230 h 29352"/>
                <a:gd name="connsiteX2" fmla="*/ 15176 w 15176"/>
                <a:gd name="connsiteY2" fmla="*/ 29352 h 29352"/>
                <a:gd name="connsiteX3" fmla="*/ 8570 w 15176"/>
                <a:gd name="connsiteY3" fmla="*/ 21283 h 29352"/>
                <a:gd name="connsiteX4" fmla="*/ 7 w 15176"/>
                <a:gd name="connsiteY4" fmla="*/ 21427 h 29352"/>
                <a:gd name="connsiteX5" fmla="*/ 8 w 15176"/>
                <a:gd name="connsiteY5" fmla="*/ 116 h 29352"/>
                <a:gd name="connsiteX0" fmla="*/ 8 w 15176"/>
                <a:gd name="connsiteY0" fmla="*/ 116 h 29352"/>
                <a:gd name="connsiteX1" fmla="*/ 9781 w 15176"/>
                <a:gd name="connsiteY1" fmla="*/ 4230 h 29352"/>
                <a:gd name="connsiteX2" fmla="*/ 15176 w 15176"/>
                <a:gd name="connsiteY2" fmla="*/ 29352 h 29352"/>
                <a:gd name="connsiteX3" fmla="*/ 8570 w 15176"/>
                <a:gd name="connsiteY3" fmla="*/ 21283 h 29352"/>
                <a:gd name="connsiteX4" fmla="*/ 7 w 15176"/>
                <a:gd name="connsiteY4" fmla="*/ 21427 h 29352"/>
                <a:gd name="connsiteX5" fmla="*/ 8 w 15176"/>
                <a:gd name="connsiteY5" fmla="*/ 116 h 29352"/>
                <a:gd name="connsiteX0" fmla="*/ 8 w 15176"/>
                <a:gd name="connsiteY0" fmla="*/ 116 h 29352"/>
                <a:gd name="connsiteX1" fmla="*/ 9781 w 15176"/>
                <a:gd name="connsiteY1" fmla="*/ 4230 h 29352"/>
                <a:gd name="connsiteX2" fmla="*/ 15176 w 15176"/>
                <a:gd name="connsiteY2" fmla="*/ 29352 h 29352"/>
                <a:gd name="connsiteX3" fmla="*/ 8570 w 15176"/>
                <a:gd name="connsiteY3" fmla="*/ 21283 h 29352"/>
                <a:gd name="connsiteX4" fmla="*/ 7 w 15176"/>
                <a:gd name="connsiteY4" fmla="*/ 21427 h 29352"/>
                <a:gd name="connsiteX5" fmla="*/ 8 w 15176"/>
                <a:gd name="connsiteY5" fmla="*/ 116 h 29352"/>
                <a:gd name="connsiteX0" fmla="*/ 8 w 15176"/>
                <a:gd name="connsiteY0" fmla="*/ 116 h 29352"/>
                <a:gd name="connsiteX1" fmla="*/ 9781 w 15176"/>
                <a:gd name="connsiteY1" fmla="*/ 4230 h 29352"/>
                <a:gd name="connsiteX2" fmla="*/ 15176 w 15176"/>
                <a:gd name="connsiteY2" fmla="*/ 29352 h 29352"/>
                <a:gd name="connsiteX3" fmla="*/ 8570 w 15176"/>
                <a:gd name="connsiteY3" fmla="*/ 21283 h 29352"/>
                <a:gd name="connsiteX4" fmla="*/ 7 w 15176"/>
                <a:gd name="connsiteY4" fmla="*/ 21427 h 29352"/>
                <a:gd name="connsiteX5" fmla="*/ 8 w 15176"/>
                <a:gd name="connsiteY5" fmla="*/ 116 h 29352"/>
                <a:gd name="connsiteX0" fmla="*/ 8 w 15176"/>
                <a:gd name="connsiteY0" fmla="*/ 47 h 29283"/>
                <a:gd name="connsiteX1" fmla="*/ 9781 w 15176"/>
                <a:gd name="connsiteY1" fmla="*/ 4161 h 29283"/>
                <a:gd name="connsiteX2" fmla="*/ 15176 w 15176"/>
                <a:gd name="connsiteY2" fmla="*/ 29283 h 29283"/>
                <a:gd name="connsiteX3" fmla="*/ 8570 w 15176"/>
                <a:gd name="connsiteY3" fmla="*/ 21214 h 29283"/>
                <a:gd name="connsiteX4" fmla="*/ 7 w 15176"/>
                <a:gd name="connsiteY4" fmla="*/ 21358 h 29283"/>
                <a:gd name="connsiteX5" fmla="*/ 8 w 15176"/>
                <a:gd name="connsiteY5" fmla="*/ 47 h 29283"/>
                <a:gd name="connsiteX0" fmla="*/ 8 w 15176"/>
                <a:gd name="connsiteY0" fmla="*/ 5 h 29241"/>
                <a:gd name="connsiteX1" fmla="*/ 9781 w 15176"/>
                <a:gd name="connsiteY1" fmla="*/ 4119 h 29241"/>
                <a:gd name="connsiteX2" fmla="*/ 15176 w 15176"/>
                <a:gd name="connsiteY2" fmla="*/ 29241 h 29241"/>
                <a:gd name="connsiteX3" fmla="*/ 8570 w 15176"/>
                <a:gd name="connsiteY3" fmla="*/ 21172 h 29241"/>
                <a:gd name="connsiteX4" fmla="*/ 7 w 15176"/>
                <a:gd name="connsiteY4" fmla="*/ 21316 h 29241"/>
                <a:gd name="connsiteX5" fmla="*/ 8 w 15176"/>
                <a:gd name="connsiteY5" fmla="*/ 5 h 29241"/>
                <a:gd name="connsiteX0" fmla="*/ 8 w 15176"/>
                <a:gd name="connsiteY0" fmla="*/ 0 h 29236"/>
                <a:gd name="connsiteX1" fmla="*/ 9781 w 15176"/>
                <a:gd name="connsiteY1" fmla="*/ 4114 h 29236"/>
                <a:gd name="connsiteX2" fmla="*/ 15176 w 15176"/>
                <a:gd name="connsiteY2" fmla="*/ 29236 h 29236"/>
                <a:gd name="connsiteX3" fmla="*/ 8570 w 15176"/>
                <a:gd name="connsiteY3" fmla="*/ 21167 h 29236"/>
                <a:gd name="connsiteX4" fmla="*/ 7 w 15176"/>
                <a:gd name="connsiteY4" fmla="*/ 21311 h 29236"/>
                <a:gd name="connsiteX5" fmla="*/ 8 w 15176"/>
                <a:gd name="connsiteY5" fmla="*/ 0 h 29236"/>
                <a:gd name="connsiteX0" fmla="*/ 8 w 15176"/>
                <a:gd name="connsiteY0" fmla="*/ 0 h 29236"/>
                <a:gd name="connsiteX1" fmla="*/ 9781 w 15176"/>
                <a:gd name="connsiteY1" fmla="*/ 4114 h 29236"/>
                <a:gd name="connsiteX2" fmla="*/ 15176 w 15176"/>
                <a:gd name="connsiteY2" fmla="*/ 29236 h 29236"/>
                <a:gd name="connsiteX3" fmla="*/ 8570 w 15176"/>
                <a:gd name="connsiteY3" fmla="*/ 21338 h 29236"/>
                <a:gd name="connsiteX4" fmla="*/ 7 w 15176"/>
                <a:gd name="connsiteY4" fmla="*/ 21311 h 29236"/>
                <a:gd name="connsiteX5" fmla="*/ 8 w 15176"/>
                <a:gd name="connsiteY5" fmla="*/ 0 h 29236"/>
                <a:gd name="connsiteX0" fmla="*/ 64 w 15175"/>
                <a:gd name="connsiteY0" fmla="*/ 0 h 29068"/>
                <a:gd name="connsiteX1" fmla="*/ 9780 w 15175"/>
                <a:gd name="connsiteY1" fmla="*/ 3946 h 29068"/>
                <a:gd name="connsiteX2" fmla="*/ 15175 w 15175"/>
                <a:gd name="connsiteY2" fmla="*/ 29068 h 29068"/>
                <a:gd name="connsiteX3" fmla="*/ 8569 w 15175"/>
                <a:gd name="connsiteY3" fmla="*/ 21170 h 29068"/>
                <a:gd name="connsiteX4" fmla="*/ 6 w 15175"/>
                <a:gd name="connsiteY4" fmla="*/ 21143 h 29068"/>
                <a:gd name="connsiteX5" fmla="*/ 64 w 15175"/>
                <a:gd name="connsiteY5" fmla="*/ 0 h 29068"/>
                <a:gd name="connsiteX0" fmla="*/ 0 w 15111"/>
                <a:gd name="connsiteY0" fmla="*/ 0 h 29068"/>
                <a:gd name="connsiteX1" fmla="*/ 9716 w 15111"/>
                <a:gd name="connsiteY1" fmla="*/ 3946 h 29068"/>
                <a:gd name="connsiteX2" fmla="*/ 15111 w 15111"/>
                <a:gd name="connsiteY2" fmla="*/ 29068 h 29068"/>
                <a:gd name="connsiteX3" fmla="*/ 8505 w 15111"/>
                <a:gd name="connsiteY3" fmla="*/ 21170 h 29068"/>
                <a:gd name="connsiteX4" fmla="*/ 84 w 15111"/>
                <a:gd name="connsiteY4" fmla="*/ 21143 h 29068"/>
                <a:gd name="connsiteX5" fmla="*/ 0 w 15111"/>
                <a:gd name="connsiteY5" fmla="*/ 0 h 29068"/>
                <a:gd name="connsiteX0" fmla="*/ 0 w 15111"/>
                <a:gd name="connsiteY0" fmla="*/ 0 h 29068"/>
                <a:gd name="connsiteX1" fmla="*/ 9716 w 15111"/>
                <a:gd name="connsiteY1" fmla="*/ 3021 h 29068"/>
                <a:gd name="connsiteX2" fmla="*/ 15111 w 15111"/>
                <a:gd name="connsiteY2" fmla="*/ 29068 h 29068"/>
                <a:gd name="connsiteX3" fmla="*/ 8505 w 15111"/>
                <a:gd name="connsiteY3" fmla="*/ 21170 h 29068"/>
                <a:gd name="connsiteX4" fmla="*/ 84 w 15111"/>
                <a:gd name="connsiteY4" fmla="*/ 21143 h 29068"/>
                <a:gd name="connsiteX5" fmla="*/ 0 w 15111"/>
                <a:gd name="connsiteY5" fmla="*/ 0 h 29068"/>
                <a:gd name="connsiteX0" fmla="*/ 2388 w 15028"/>
                <a:gd name="connsiteY0" fmla="*/ 0 h 28648"/>
                <a:gd name="connsiteX1" fmla="*/ 9633 w 15028"/>
                <a:gd name="connsiteY1" fmla="*/ 2601 h 28648"/>
                <a:gd name="connsiteX2" fmla="*/ 15028 w 15028"/>
                <a:gd name="connsiteY2" fmla="*/ 28648 h 28648"/>
                <a:gd name="connsiteX3" fmla="*/ 8422 w 15028"/>
                <a:gd name="connsiteY3" fmla="*/ 20750 h 28648"/>
                <a:gd name="connsiteX4" fmla="*/ 1 w 15028"/>
                <a:gd name="connsiteY4" fmla="*/ 20723 h 28648"/>
                <a:gd name="connsiteX5" fmla="*/ 2388 w 15028"/>
                <a:gd name="connsiteY5" fmla="*/ 0 h 28648"/>
                <a:gd name="connsiteX0" fmla="*/ 0 w 12640"/>
                <a:gd name="connsiteY0" fmla="*/ 0 h 28648"/>
                <a:gd name="connsiteX1" fmla="*/ 7245 w 12640"/>
                <a:gd name="connsiteY1" fmla="*/ 2601 h 28648"/>
                <a:gd name="connsiteX2" fmla="*/ 12640 w 12640"/>
                <a:gd name="connsiteY2" fmla="*/ 28648 h 28648"/>
                <a:gd name="connsiteX3" fmla="*/ 6034 w 12640"/>
                <a:gd name="connsiteY3" fmla="*/ 20750 h 28648"/>
                <a:gd name="connsiteX4" fmla="*/ 84 w 12640"/>
                <a:gd name="connsiteY4" fmla="*/ 20639 h 28648"/>
                <a:gd name="connsiteX5" fmla="*/ 0 w 12640"/>
                <a:gd name="connsiteY5" fmla="*/ 0 h 28648"/>
                <a:gd name="connsiteX0" fmla="*/ 1337 w 12557"/>
                <a:gd name="connsiteY0" fmla="*/ 0 h 28732"/>
                <a:gd name="connsiteX1" fmla="*/ 7162 w 12557"/>
                <a:gd name="connsiteY1" fmla="*/ 2685 h 28732"/>
                <a:gd name="connsiteX2" fmla="*/ 12557 w 12557"/>
                <a:gd name="connsiteY2" fmla="*/ 28732 h 28732"/>
                <a:gd name="connsiteX3" fmla="*/ 5951 w 12557"/>
                <a:gd name="connsiteY3" fmla="*/ 20834 h 28732"/>
                <a:gd name="connsiteX4" fmla="*/ 1 w 12557"/>
                <a:gd name="connsiteY4" fmla="*/ 20723 h 28732"/>
                <a:gd name="connsiteX5" fmla="*/ 1337 w 12557"/>
                <a:gd name="connsiteY5" fmla="*/ 0 h 28732"/>
                <a:gd name="connsiteX0" fmla="*/ 1337 w 12557"/>
                <a:gd name="connsiteY0" fmla="*/ 0 h 28732"/>
                <a:gd name="connsiteX1" fmla="*/ 7162 w 12557"/>
                <a:gd name="connsiteY1" fmla="*/ 2685 h 28732"/>
                <a:gd name="connsiteX2" fmla="*/ 12557 w 12557"/>
                <a:gd name="connsiteY2" fmla="*/ 28732 h 28732"/>
                <a:gd name="connsiteX3" fmla="*/ 5951 w 12557"/>
                <a:gd name="connsiteY3" fmla="*/ 20834 h 28732"/>
                <a:gd name="connsiteX4" fmla="*/ 1 w 12557"/>
                <a:gd name="connsiteY4" fmla="*/ 20723 h 28732"/>
                <a:gd name="connsiteX5" fmla="*/ 1337 w 12557"/>
                <a:gd name="connsiteY5" fmla="*/ 0 h 28732"/>
                <a:gd name="connsiteX0" fmla="*/ 1337 w 12557"/>
                <a:gd name="connsiteY0" fmla="*/ 0 h 28732"/>
                <a:gd name="connsiteX1" fmla="*/ 7162 w 12557"/>
                <a:gd name="connsiteY1" fmla="*/ 2685 h 28732"/>
                <a:gd name="connsiteX2" fmla="*/ 12557 w 12557"/>
                <a:gd name="connsiteY2" fmla="*/ 28732 h 28732"/>
                <a:gd name="connsiteX3" fmla="*/ 5951 w 12557"/>
                <a:gd name="connsiteY3" fmla="*/ 20834 h 28732"/>
                <a:gd name="connsiteX4" fmla="*/ 1 w 12557"/>
                <a:gd name="connsiteY4" fmla="*/ 20723 h 28732"/>
                <a:gd name="connsiteX5" fmla="*/ 1337 w 12557"/>
                <a:gd name="connsiteY5" fmla="*/ 0 h 28732"/>
                <a:gd name="connsiteX0" fmla="*/ 0 w 11220"/>
                <a:gd name="connsiteY0" fmla="*/ 0 h 28732"/>
                <a:gd name="connsiteX1" fmla="*/ 5825 w 11220"/>
                <a:gd name="connsiteY1" fmla="*/ 2685 h 28732"/>
                <a:gd name="connsiteX2" fmla="*/ 11220 w 11220"/>
                <a:gd name="connsiteY2" fmla="*/ 28732 h 28732"/>
                <a:gd name="connsiteX3" fmla="*/ 4614 w 11220"/>
                <a:gd name="connsiteY3" fmla="*/ 20834 h 28732"/>
                <a:gd name="connsiteX4" fmla="*/ 112 w 11220"/>
                <a:gd name="connsiteY4" fmla="*/ 20723 h 28732"/>
                <a:gd name="connsiteX5" fmla="*/ 0 w 11220"/>
                <a:gd name="connsiteY5" fmla="*/ 0 h 28732"/>
                <a:gd name="connsiteX0" fmla="*/ 19 w 11239"/>
                <a:gd name="connsiteY0" fmla="*/ 0 h 28732"/>
                <a:gd name="connsiteX1" fmla="*/ 5844 w 11239"/>
                <a:gd name="connsiteY1" fmla="*/ 2685 h 28732"/>
                <a:gd name="connsiteX2" fmla="*/ 11239 w 11239"/>
                <a:gd name="connsiteY2" fmla="*/ 28732 h 28732"/>
                <a:gd name="connsiteX3" fmla="*/ 4633 w 11239"/>
                <a:gd name="connsiteY3" fmla="*/ 20834 h 28732"/>
                <a:gd name="connsiteX4" fmla="*/ 131 w 11239"/>
                <a:gd name="connsiteY4" fmla="*/ 20723 h 28732"/>
                <a:gd name="connsiteX5" fmla="*/ 19 w 11239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656 w 11262"/>
                <a:gd name="connsiteY3" fmla="*/ 20834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604 w 11262"/>
                <a:gd name="connsiteY3" fmla="*/ 21208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0834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448 w 11262"/>
                <a:gd name="connsiteY3" fmla="*/ 21208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0834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807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620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620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723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723 h 28732"/>
                <a:gd name="connsiteX5" fmla="*/ 42 w 11262"/>
                <a:gd name="connsiteY5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500 w 11262"/>
                <a:gd name="connsiteY3" fmla="*/ 21208 h 28732"/>
                <a:gd name="connsiteX4" fmla="*/ 40 w 11262"/>
                <a:gd name="connsiteY4" fmla="*/ 20723 h 28732"/>
                <a:gd name="connsiteX5" fmla="*/ 42 w 11262"/>
                <a:gd name="connsiteY5" fmla="*/ 0 h 28732"/>
                <a:gd name="connsiteX0" fmla="*/ 42 w 11262"/>
                <a:gd name="connsiteY0" fmla="*/ 0 h 29520"/>
                <a:gd name="connsiteX1" fmla="*/ 5867 w 11262"/>
                <a:gd name="connsiteY1" fmla="*/ 2685 h 29520"/>
                <a:gd name="connsiteX2" fmla="*/ 11262 w 11262"/>
                <a:gd name="connsiteY2" fmla="*/ 28732 h 29520"/>
                <a:gd name="connsiteX3" fmla="*/ 40 w 11262"/>
                <a:gd name="connsiteY3" fmla="*/ 20723 h 29520"/>
                <a:gd name="connsiteX4" fmla="*/ 42 w 11262"/>
                <a:gd name="connsiteY4" fmla="*/ 0 h 29520"/>
                <a:gd name="connsiteX0" fmla="*/ 42 w 11262"/>
                <a:gd name="connsiteY0" fmla="*/ 0 h 29282"/>
                <a:gd name="connsiteX1" fmla="*/ 5867 w 11262"/>
                <a:gd name="connsiteY1" fmla="*/ 2685 h 29282"/>
                <a:gd name="connsiteX2" fmla="*/ 11262 w 11262"/>
                <a:gd name="connsiteY2" fmla="*/ 28732 h 29282"/>
                <a:gd name="connsiteX3" fmla="*/ 40 w 11262"/>
                <a:gd name="connsiteY3" fmla="*/ 20723 h 29282"/>
                <a:gd name="connsiteX4" fmla="*/ 42 w 11262"/>
                <a:gd name="connsiteY4" fmla="*/ 0 h 2928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0 w 11262"/>
                <a:gd name="connsiteY3" fmla="*/ 20723 h 28732"/>
                <a:gd name="connsiteX4" fmla="*/ 42 w 11262"/>
                <a:gd name="connsiteY4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0 w 11262"/>
                <a:gd name="connsiteY3" fmla="*/ 20723 h 28732"/>
                <a:gd name="connsiteX4" fmla="*/ 42 w 11262"/>
                <a:gd name="connsiteY4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0 w 11262"/>
                <a:gd name="connsiteY3" fmla="*/ 20723 h 28732"/>
                <a:gd name="connsiteX4" fmla="*/ 42 w 11262"/>
                <a:gd name="connsiteY4" fmla="*/ 0 h 28732"/>
                <a:gd name="connsiteX0" fmla="*/ 42 w 11262"/>
                <a:gd name="connsiteY0" fmla="*/ 0 h 28732"/>
                <a:gd name="connsiteX1" fmla="*/ 5867 w 11262"/>
                <a:gd name="connsiteY1" fmla="*/ 2685 h 28732"/>
                <a:gd name="connsiteX2" fmla="*/ 11262 w 11262"/>
                <a:gd name="connsiteY2" fmla="*/ 28732 h 28732"/>
                <a:gd name="connsiteX3" fmla="*/ 40 w 11262"/>
                <a:gd name="connsiteY3" fmla="*/ 20723 h 28732"/>
                <a:gd name="connsiteX4" fmla="*/ 42 w 11262"/>
                <a:gd name="connsiteY4" fmla="*/ 0 h 2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62" h="28732">
                  <a:moveTo>
                    <a:pt x="42" y="0"/>
                  </a:moveTo>
                  <a:cubicBezTo>
                    <a:pt x="3220" y="46"/>
                    <a:pt x="4625" y="1035"/>
                    <a:pt x="5867" y="2685"/>
                  </a:cubicBezTo>
                  <a:cubicBezTo>
                    <a:pt x="9352" y="5615"/>
                    <a:pt x="9517" y="25085"/>
                    <a:pt x="11262" y="28732"/>
                  </a:cubicBezTo>
                  <a:cubicBezTo>
                    <a:pt x="7916" y="20422"/>
                    <a:pt x="5257" y="20883"/>
                    <a:pt x="40" y="20723"/>
                  </a:cubicBezTo>
                  <a:cubicBezTo>
                    <a:pt x="0" y="2259"/>
                    <a:pt x="-28" y="19426"/>
                    <a:pt x="42" y="0"/>
                  </a:cubicBezTo>
                  <a:close/>
                </a:path>
              </a:pathLst>
            </a:custGeom>
            <a:gradFill>
              <a:gsLst>
                <a:gs pos="39000">
                  <a:srgbClr val="007D8C"/>
                </a:gs>
                <a:gs pos="61000">
                  <a:srgbClr val="6EBAC0"/>
                </a:gs>
                <a:gs pos="75000">
                  <a:srgbClr val="007D8C"/>
                </a:gs>
              </a:gsLst>
              <a:lin ang="19800000" scaled="0"/>
            </a:gradFill>
            <a:ln>
              <a:noFill/>
            </a:ln>
          </p:spPr>
          <p:txBody>
  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100"/>
                </a:spcBef>
                <a:spcAft>
                  <a:spcPts val="100"/>
                </a:spcAft>
              </a:pPr>
              <a:endParaRPr lang="de-DE" sz="1400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B4D3308-BBCC-46D0-9FF7-A4B13B264D98}"/>
              </a:ext>
            </a:extLst>
          </p:cNvPr>
          <p:cNvSpPr/>
          <p:nvPr userDrawn="1"/>
        </p:nvSpPr>
        <p:spPr>
          <a:xfrm>
            <a:off x="46447" y="2303088"/>
            <a:ext cx="648069" cy="632412"/>
          </a:xfrm>
          <a:prstGeom prst="ellipse">
            <a:avLst/>
          </a:prstGeom>
          <a:solidFill>
            <a:srgbClr val="CFE9EE"/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9A9004-3059-4A1E-AE34-6B14F54F9BC6}"/>
              </a:ext>
            </a:extLst>
          </p:cNvPr>
          <p:cNvSpPr/>
          <p:nvPr/>
        </p:nvSpPr>
        <p:spPr>
          <a:xfrm>
            <a:off x="102196" y="2351009"/>
            <a:ext cx="536571" cy="536571"/>
          </a:xfrm>
          <a:prstGeom prst="ellipse">
            <a:avLst/>
          </a:prstGeom>
          <a:solidFill>
            <a:srgbClr val="FF934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srgbClr val="006B7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C03062E9-D8C8-41F8-9035-0B851EB38ED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70020" y="2237148"/>
            <a:ext cx="6889094" cy="776376"/>
          </a:xfrm>
        </p:spPr>
        <p:txBody>
          <a:bodyPr tIns="0" anchor="ctr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de-DE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650E7DB-5777-4427-8249-162C5590229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500063" y="3443325"/>
            <a:ext cx="7805737" cy="310034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AB1D5A0-6D2B-4B25-9280-4977B02601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1817" y="2337257"/>
            <a:ext cx="526358" cy="536572"/>
          </a:xfrm>
        </p:spPr>
        <p:txBody>
          <a:bodyPr/>
          <a:lstStyle>
            <a:lvl1pPr>
              <a:defRPr sz="1200"/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1401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oard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9"/>
            <a:ext cx="4841875" cy="4574596"/>
          </a:xfrm>
          <a:prstGeom prst="rect">
            <a:avLst/>
          </a:prstGeo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821113"/>
            <a:ext cx="4069756" cy="15287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0" kern="1200" cap="none" baseline="0" noProof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3pPr>
            <a:lvl4pPr>
              <a:lnSpc>
                <a:spcPct val="100000"/>
              </a:lnSpc>
              <a:buAutoNum type="arabicPeriod"/>
              <a:defRPr sz="1200">
                <a:solidFill>
                  <a:srgbClr val="00378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5pPr>
            <a:lvl6pPr>
              <a:defRPr>
                <a:solidFill>
                  <a:srgbClr val="003781"/>
                </a:solidFill>
              </a:defRPr>
            </a:lvl6pPr>
            <a:lvl7pPr>
              <a:defRPr>
                <a:solidFill>
                  <a:srgbClr val="003781"/>
                </a:solidFill>
              </a:defRPr>
            </a:lvl7pPr>
            <a:lvl8pPr>
              <a:defRPr>
                <a:solidFill>
                  <a:srgbClr val="003781"/>
                </a:solidFill>
              </a:defRPr>
            </a:lvl8pPr>
            <a:lvl9pPr>
              <a:buAutoNum type="arabicParenR"/>
              <a:defRPr>
                <a:solidFill>
                  <a:srgbClr val="003781"/>
                </a:solidFill>
              </a:defRPr>
            </a:lvl9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4" hasCustomPrompt="1"/>
          </p:nvPr>
        </p:nvSpPr>
        <p:spPr>
          <a:xfrm>
            <a:off x="6094413" y="515938"/>
            <a:ext cx="5600700" cy="5835650"/>
          </a:xfrm>
          <a:prstGeom prst="rect">
            <a:avLst/>
          </a:prstGeom>
        </p:spPr>
        <p:txBody>
          <a:bodyPr anchor="ctr"/>
          <a:lstStyle>
            <a:lvl1pPr algn="ctr">
              <a:defRPr sz="2000"/>
            </a:lvl1pPr>
          </a:lstStyle>
          <a:p>
            <a:r>
              <a:rPr lang="de-AT" dirty="0"/>
              <a:t>Table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5588066" cy="768350"/>
          </a:xfrm>
        </p:spPr>
        <p:txBody>
          <a:bodyPr/>
          <a:lstStyle>
            <a:lvl1pPr>
              <a:defRPr lang="en-GB" sz="4400" b="1" kern="1200" cap="all" baseline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GB" noProof="0" dirty="0"/>
          </a:p>
        </p:txBody>
      </p:sp>
      <p:sp>
        <p:nvSpPr>
          <p:cNvPr id="3" name="Rechteck 2"/>
          <p:cNvSpPr/>
          <p:nvPr/>
        </p:nvSpPr>
        <p:spPr>
          <a:xfrm>
            <a:off x="291932" y="6373192"/>
            <a:ext cx="14401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780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oard Presenta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9"/>
            <a:ext cx="4841875" cy="4574596"/>
          </a:xfrm>
          <a:prstGeom prst="rect">
            <a:avLst/>
          </a:prstGeom>
          <a:solidFill>
            <a:srgbClr val="CFE9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821113"/>
            <a:ext cx="4069756" cy="152876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GB" sz="1600" b="0" kern="1200" cap="none" baseline="0" noProof="0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2pPr>
            <a:lvl3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3pPr>
            <a:lvl4pPr>
              <a:lnSpc>
                <a:spcPct val="100000"/>
              </a:lnSpc>
              <a:buAutoNum type="arabicPeriod"/>
              <a:defRPr sz="1200">
                <a:solidFill>
                  <a:srgbClr val="00378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rgbClr val="003781"/>
                </a:solidFill>
              </a:defRPr>
            </a:lvl5pPr>
            <a:lvl6pPr>
              <a:defRPr>
                <a:solidFill>
                  <a:srgbClr val="003781"/>
                </a:solidFill>
              </a:defRPr>
            </a:lvl6pPr>
            <a:lvl7pPr>
              <a:defRPr>
                <a:solidFill>
                  <a:srgbClr val="003781"/>
                </a:solidFill>
              </a:defRPr>
            </a:lvl7pPr>
            <a:lvl8pPr>
              <a:defRPr>
                <a:solidFill>
                  <a:srgbClr val="003781"/>
                </a:solidFill>
              </a:defRPr>
            </a:lvl8pPr>
            <a:lvl9pPr>
              <a:defRPr>
                <a:solidFill>
                  <a:srgbClr val="003781"/>
                </a:solidFill>
              </a:defRPr>
            </a:lvl9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4" y="765498"/>
            <a:ext cx="7367653" cy="768350"/>
          </a:xfrm>
        </p:spPr>
        <p:txBody>
          <a:bodyPr/>
          <a:lstStyle>
            <a:lvl1pPr>
              <a:defRPr lang="en-GB" sz="4400" b="1" kern="1200" cap="all" dirty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GB" noProof="0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 hasCustomPrompt="1"/>
          </p:nvPr>
        </p:nvSpPr>
        <p:spPr>
          <a:xfrm>
            <a:off x="4841875" y="0"/>
            <a:ext cx="7348538" cy="5349875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GB" dirty="0"/>
              <a:t>New Picture</a:t>
            </a:r>
          </a:p>
        </p:txBody>
      </p:sp>
      <p:pic>
        <p:nvPicPr>
          <p:cNvPr id="10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291932" y="6373192"/>
            <a:ext cx="14401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406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7360920" y="6929"/>
            <a:ext cx="4345513" cy="4839244"/>
          </a:xfrm>
          <a:prstGeom prst="rect">
            <a:avLst/>
          </a:prstGeom>
          <a:solidFill>
            <a:srgbClr val="C3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7361237" cy="685958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624763" y="3308350"/>
            <a:ext cx="4070350" cy="771524"/>
          </a:xfrm>
          <a:prstGeom prst="rect">
            <a:avLst/>
          </a:prstGeom>
        </p:spPr>
        <p:txBody>
          <a:bodyPr rIns="18000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pic>
        <p:nvPicPr>
          <p:cNvPr id="13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96000" y="765498"/>
            <a:ext cx="5599113" cy="768350"/>
          </a:xfrm>
        </p:spPr>
        <p:txBody>
          <a:bodyPr/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 noProof="0" dirty="0" err="1"/>
              <a:t>TiteL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51340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841875" cy="6859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4841876" y="6929"/>
            <a:ext cx="3805237" cy="5343524"/>
          </a:xfrm>
          <a:prstGeom prst="rect">
            <a:avLst/>
          </a:prstGeom>
          <a:solidFill>
            <a:srgbClr val="D4D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054350"/>
            <a:ext cx="4069756" cy="76676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7877240" cy="76835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0043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B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0"/>
            <a:ext cx="4841875" cy="6859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4841876" y="6929"/>
            <a:ext cx="3805237" cy="5343524"/>
          </a:xfrm>
          <a:prstGeom prst="rect">
            <a:avLst/>
          </a:prstGeom>
          <a:solidFill>
            <a:srgbClr val="D4D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pic>
        <p:nvPicPr>
          <p:cNvPr id="7" name="Bild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08000" y="3054350"/>
            <a:ext cx="4069756" cy="76676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5498"/>
            <a:ext cx="7877240" cy="76835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Titelmasterformat durch Klicken 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79189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prstGeom prst="rect">
            <a:avLst/>
          </a:prstGeom>
          <a:solidFill>
            <a:srgbClr val="C7D0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62349" y="1030288"/>
            <a:ext cx="8132763" cy="4819416"/>
          </a:xfrm>
          <a:prstGeom prst="rect">
            <a:avLst/>
          </a:prstGeom>
        </p:spPr>
        <p:txBody>
          <a:bodyPr wrap="square" tIns="0"/>
          <a:lstStyle>
            <a:lvl1pPr marL="0" algn="l" defTabSz="1219170" rtl="0" eaLnBrk="1" latinLnBrk="0" hangingPunct="1">
              <a:spcAft>
                <a:spcPts val="4800"/>
              </a:spcAft>
              <a:defRPr lang="de-DE" sz="1800" b="1" kern="1200" cap="none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marL="0" marR="0" lvl="1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02</a:t>
            </a:r>
          </a:p>
          <a:p>
            <a:pPr marL="0" marR="0" lvl="2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03</a:t>
            </a:r>
          </a:p>
          <a:p>
            <a:pPr marL="0" marR="0" lvl="3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04</a:t>
            </a:r>
          </a:p>
          <a:p>
            <a:pPr marL="0" marR="0" lvl="4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05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8350"/>
            <a:ext cx="3054416" cy="645220"/>
          </a:xfrm>
        </p:spPr>
        <p:txBody>
          <a:bodyPr/>
          <a:lstStyle>
            <a:lvl1pPr>
              <a:defRPr sz="4400"/>
            </a:lvl1pPr>
          </a:lstStyle>
          <a:p>
            <a:r>
              <a:rPr lang="de-DE" noProof="0"/>
              <a:t>Titelmasterformat durch Klicken bearbeiten</a:t>
            </a:r>
            <a:endParaRPr lang="en-GB" noProof="0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>
          <a:xfrm>
            <a:off x="1620000" y="6494399"/>
            <a:ext cx="1306854" cy="123112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GB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>
          <a:xfrm>
            <a:off x="507935" y="6376523"/>
            <a:ext cx="2418919" cy="11787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3377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6928"/>
            <a:ext cx="5087094" cy="5842775"/>
          </a:xfrm>
          <a:prstGeom prst="rect">
            <a:avLst/>
          </a:prstGeom>
          <a:solidFill>
            <a:srgbClr val="EBE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085688" y="1417320"/>
            <a:ext cx="7104724" cy="4953205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Image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4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07935" y="0"/>
            <a:ext cx="7618478" cy="3308351"/>
          </a:xfrm>
        </p:spPr>
        <p:txBody>
          <a:bodyPr tIns="198000"/>
          <a:lstStyle>
            <a:lvl1pPr>
              <a:defRPr sz="4400"/>
            </a:lvl1pPr>
          </a:lstStyle>
          <a:p>
            <a:r>
              <a:rPr lang="de-DE" noProof="0"/>
              <a:t>Titelmasterformat durch Klicken 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34059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Cut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2552700"/>
            <a:ext cx="5600700" cy="3325365"/>
          </a:xfrm>
          <a:prstGeom prst="rect">
            <a:avLst/>
          </a:prstGeo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600700" y="1530705"/>
            <a:ext cx="6589712" cy="4839820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Image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4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07934" y="0"/>
            <a:ext cx="7618479" cy="3308349"/>
          </a:xfrm>
        </p:spPr>
        <p:txBody>
          <a:bodyPr tIns="198000"/>
          <a:lstStyle>
            <a:lvl1pPr>
              <a:defRPr sz="4400"/>
            </a:lvl1pPr>
          </a:lstStyle>
          <a:p>
            <a:r>
              <a:rPr lang="de-DE" noProof="0"/>
              <a:t>Titelmasterformat durch Klicken bearbeiten</a:t>
            </a:r>
            <a:endParaRPr lang="en-GB" noProof="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>
          <a:xfrm>
            <a:off x="1620000" y="6494399"/>
            <a:ext cx="1306854" cy="123112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xfrm>
            <a:off x="507935" y="6376523"/>
            <a:ext cx="2418919" cy="11787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0376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divider with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2552700"/>
            <a:ext cx="5600700" cy="3325365"/>
          </a:xfrm>
          <a:prstGeom prst="rect">
            <a:avLst/>
          </a:prstGeom>
          <a:solidFill>
            <a:srgbClr val="E1C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00699" y="2552700"/>
            <a:ext cx="6094478" cy="3297004"/>
          </a:xfrm>
        </p:spPr>
        <p:txBody>
          <a:bodyPr lIns="360000" tIns="216000" rIns="0" anchor="t"/>
          <a:lstStyle>
            <a:lvl1pPr>
              <a:defRPr lang="de-DE" sz="20000" b="1" kern="1200" cap="all" dirty="0" smtClean="0">
                <a:solidFill>
                  <a:srgbClr val="8A669D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00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/>
          <a:lstStyle>
            <a:lvl1pPr marL="0" algn="l" defTabSz="1219170" rtl="0" eaLnBrk="1" latinLnBrk="0" hangingPunct="1">
              <a:defRPr lang="de-DE" sz="4400" b="1" kern="1200" cap="all" dirty="0" smtClean="0">
                <a:solidFill>
                  <a:srgbClr val="8A669D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13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>
          <a:xfrm>
            <a:off x="1620000" y="6494399"/>
            <a:ext cx="1306854" cy="123112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>
          <a:xfrm>
            <a:off x="507935" y="6376523"/>
            <a:ext cx="2418919" cy="11787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8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859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-1" y="0"/>
            <a:ext cx="12190413" cy="6859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pic>
        <p:nvPicPr>
          <p:cNvPr id="6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65113" y="2552700"/>
            <a:ext cx="4173909" cy="3297004"/>
          </a:xfrm>
        </p:spPr>
        <p:txBody>
          <a:bodyPr lIns="144000" tIns="216000" rIns="0" anchor="t"/>
          <a:lstStyle>
            <a:lvl1pPr>
              <a:defRPr lang="de-DE" sz="200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00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>
            <a:normAutofit/>
          </a:bodyPr>
          <a:lstStyle>
            <a:lvl1pPr marL="0" algn="l" defTabSz="1219170" rtl="0" eaLnBrk="1" latinLnBrk="0" hangingPunct="1">
              <a:defRPr lang="de-DE" sz="36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51108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Board Presenta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4846320" cy="4572000"/>
          </a:xfrm>
          <a:solidFill>
            <a:srgbClr val="007D8C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4" hasCustomPrompt="1"/>
          </p:nvPr>
        </p:nvSpPr>
        <p:spPr>
          <a:xfrm>
            <a:off x="4841875" y="0"/>
            <a:ext cx="7348538" cy="5349875"/>
          </a:xfr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GB" dirty="0"/>
              <a:t>New Picture</a:t>
            </a:r>
          </a:p>
        </p:txBody>
      </p:sp>
      <p:pic>
        <p:nvPicPr>
          <p:cNvPr id="10" name="Bild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18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508000" y="2681453"/>
            <a:ext cx="4069756" cy="1528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Subtitle of the presentation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(optional)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Department / Author / </a:t>
            </a:r>
          </a:p>
          <a:p>
            <a:r>
              <a:rPr lang="en-GB" dirty="0">
                <a:solidFill>
                  <a:schemeClr val="bg1"/>
                </a:solidFill>
              </a:rPr>
              <a:t>Place / Date</a:t>
            </a:r>
          </a:p>
        </p:txBody>
      </p:sp>
      <p:sp>
        <p:nvSpPr>
          <p:cNvPr id="19" name="Titel 5"/>
          <p:cNvSpPr>
            <a:spLocks noGrp="1"/>
          </p:cNvSpPr>
          <p:nvPr>
            <p:ph type="title"/>
          </p:nvPr>
        </p:nvSpPr>
        <p:spPr>
          <a:xfrm>
            <a:off x="507934" y="765498"/>
            <a:ext cx="7367653" cy="76835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 dirty="0">
                <a:solidFill>
                  <a:schemeClr val="accent5"/>
                </a:solidFill>
              </a:rPr>
              <a:t>Title</a:t>
            </a:r>
            <a:br>
              <a:rPr lang="en-GB" dirty="0"/>
            </a:br>
            <a:r>
              <a:rPr lang="en-GB" sz="4000" dirty="0">
                <a:solidFill>
                  <a:srgbClr val="CFE9EE"/>
                </a:solidFill>
              </a:rPr>
              <a:t>Headline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507935" y="546100"/>
            <a:ext cx="81913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Allianz SE</a:t>
            </a:r>
          </a:p>
        </p:txBody>
      </p:sp>
      <p:pic>
        <p:nvPicPr>
          <p:cNvPr id="21" name="Picture 2" descr="K:\CDS\Creative Design Services\TEAM\Live Jobs\2019\10_October\409 CDS-Eline Ramatchandirane\Allianz connect\Logo_Data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17219" r="33052" b="23449"/>
          <a:stretch/>
        </p:blipFill>
        <p:spPr bwMode="auto">
          <a:xfrm>
            <a:off x="283546" y="4808095"/>
            <a:ext cx="1856197" cy="17273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040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-1" y="0"/>
            <a:ext cx="12190413" cy="6859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pic>
        <p:nvPicPr>
          <p:cNvPr id="7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/>
          <a:lstStyle>
            <a:lvl1pPr marL="0" algn="l" defTabSz="1219170" rtl="0" eaLnBrk="1" latinLnBrk="0" hangingPunct="1">
              <a:defRPr lang="de-DE" sz="36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3560763"/>
            <a:ext cx="5294312" cy="25511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  <a:p>
            <a:pPr lvl="1"/>
            <a:r>
              <a:rPr lang="de-DE" dirty="0"/>
              <a:t>02</a:t>
            </a:r>
          </a:p>
          <a:p>
            <a:pPr lvl="2"/>
            <a:r>
              <a:rPr lang="de-DE" dirty="0"/>
              <a:t>03</a:t>
            </a:r>
          </a:p>
          <a:p>
            <a:pPr lvl="3"/>
            <a:r>
              <a:rPr lang="de-DE" dirty="0"/>
              <a:t>04</a:t>
            </a:r>
          </a:p>
          <a:p>
            <a:pPr lvl="4"/>
            <a:r>
              <a:rPr lang="de-DE" dirty="0"/>
              <a:t>05</a:t>
            </a:r>
          </a:p>
          <a:p>
            <a:pPr lvl="5"/>
            <a:r>
              <a:rPr lang="de-DE" dirty="0"/>
              <a:t>06</a:t>
            </a:r>
          </a:p>
          <a:p>
            <a:pPr lvl="6"/>
            <a:r>
              <a:rPr lang="de-DE" dirty="0"/>
              <a:t>07</a:t>
            </a:r>
          </a:p>
          <a:p>
            <a:pPr lvl="7"/>
            <a:r>
              <a:rPr lang="de-DE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99364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one wid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530350"/>
            <a:ext cx="11187182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8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>
          <a:xfrm>
            <a:off x="1620000" y="6494399"/>
            <a:ext cx="1306854" cy="123112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>
          <a:xfrm>
            <a:off x="507935" y="6376523"/>
            <a:ext cx="2418919" cy="11787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prstGeom prst="rect">
            <a:avLst/>
          </a:prstGeo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27511917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y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273176"/>
            <a:ext cx="11187182" cy="5097350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4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>
                <a:solidFill>
                  <a:schemeClr val="tx1"/>
                </a:solidFill>
              </a:defRPr>
            </a:lvl6pPr>
            <a:lvl7pPr>
              <a:defRPr sz="1100">
                <a:solidFill>
                  <a:schemeClr val="tx1"/>
                </a:solidFill>
              </a:defRPr>
            </a:lvl7pPr>
            <a:lvl8pPr>
              <a:defRPr sz="1050">
                <a:solidFill>
                  <a:schemeClr val="tx1"/>
                </a:solidFill>
              </a:defRPr>
            </a:lvl8pPr>
            <a:lvl9pPr>
              <a:defRPr sz="600"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6"/>
          </p:nvPr>
        </p:nvSpPr>
        <p:spPr>
          <a:xfrm>
            <a:off x="1620000" y="6494399"/>
            <a:ext cx="1306854" cy="123112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7"/>
          </p:nvPr>
        </p:nvSpPr>
        <p:spPr>
          <a:xfrm>
            <a:off x="507935" y="6376523"/>
            <a:ext cx="2418919" cy="11787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prstGeom prst="rect">
            <a:avLst/>
          </a:prstGeo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5197150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prstGeom prst="rect">
            <a:avLst/>
          </a:prstGeo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10540" y="766800"/>
            <a:ext cx="3063240" cy="2034540"/>
          </a:xfrm>
        </p:spPr>
        <p:txBody>
          <a:bodyPr/>
          <a:lstStyle>
            <a:lvl1pPr>
              <a:defRPr lang="en-GB" sz="4400" b="1" kern="1200" cap="all" baseline="0" noProof="0" dirty="0" smtClean="0">
                <a:solidFill>
                  <a:srgbClr val="00378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3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43930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2/3 Ae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prstGeom prst="rect">
            <a:avLst/>
          </a:prstGeo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3562349" y="1273175"/>
            <a:ext cx="8132764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8349"/>
            <a:ext cx="3054415" cy="331152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721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mple Content 2/3 Aerea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prstGeom prst="rect">
            <a:avLst/>
          </a:prstGeom>
          <a:solidFill>
            <a:srgbClr val="FAF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>
              <a:defRPr lang="de-DE" sz="10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3562349" y="1273175"/>
            <a:ext cx="3943351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08" name="Inhaltsplatzhalter 13" descr="Spalte links" title="Spalte links"/>
          <p:cNvSpPr>
            <a:spLocks noGrp="1"/>
          </p:cNvSpPr>
          <p:nvPr>
            <p:ph sz="quarter" idx="15" hasCustomPrompt="1"/>
          </p:nvPr>
        </p:nvSpPr>
        <p:spPr>
          <a:xfrm>
            <a:off x="7734300" y="1273175"/>
            <a:ext cx="3924000" cy="4838701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8349"/>
            <a:ext cx="3054415" cy="331152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34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4821" y="260769"/>
            <a:ext cx="308834" cy="310050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7" name="Inhaltsplatzhalter 13" descr="Spalte links" title="Spalte links"/>
          <p:cNvSpPr>
            <a:spLocks noGrp="1"/>
          </p:cNvSpPr>
          <p:nvPr>
            <p:ph sz="quarter" idx="14" hasCustomPrompt="1"/>
          </p:nvPr>
        </p:nvSpPr>
        <p:spPr>
          <a:xfrm>
            <a:off x="507931" y="1530350"/>
            <a:ext cx="5515267" cy="4581526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208" name="Inhaltsplatzhalter 13" descr="Spalte links" title="Spalte links"/>
          <p:cNvSpPr>
            <a:spLocks noGrp="1"/>
          </p:cNvSpPr>
          <p:nvPr>
            <p:ph sz="quarter" idx="15" hasCustomPrompt="1"/>
          </p:nvPr>
        </p:nvSpPr>
        <p:spPr>
          <a:xfrm>
            <a:off x="6164579" y="1530350"/>
            <a:ext cx="5529075" cy="4581526"/>
          </a:xfrm>
          <a:prstGeom prst="rect">
            <a:avLst/>
          </a:prstGeom>
        </p:spPr>
        <p:txBody>
          <a:bodyPr rIns="0">
            <a:noAutofit/>
          </a:bodyPr>
          <a:lstStyle>
            <a:lvl1pPr>
              <a:lnSpc>
                <a:spcPts val="1920"/>
              </a:lnSpc>
              <a:spcAft>
                <a:spcPts val="0"/>
              </a:spcAft>
              <a:defRPr sz="1800" baseline="0">
                <a:solidFill>
                  <a:schemeClr val="tx1"/>
                </a:solidFill>
              </a:defRPr>
            </a:lvl1pPr>
            <a:lvl2pPr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4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8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prstGeom prst="rect">
            <a:avLst/>
          </a:prstGeo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11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37192666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platzhalter 23"/>
          <p:cNvSpPr>
            <a:spLocks noGrp="1"/>
          </p:cNvSpPr>
          <p:nvPr>
            <p:ph type="body" sz="quarter" idx="22"/>
          </p:nvPr>
        </p:nvSpPr>
        <p:spPr>
          <a:xfrm>
            <a:off x="0" y="2265277"/>
            <a:ext cx="5599971" cy="35844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07934" y="1030289"/>
            <a:ext cx="4333941" cy="22780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508000" y="3821113"/>
            <a:ext cx="4333875" cy="25495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1030288"/>
            <a:ext cx="5599113" cy="48196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01</a:t>
            </a:r>
          </a:p>
          <a:p>
            <a:pPr lvl="1"/>
            <a:r>
              <a:rPr lang="en-GB" dirty="0"/>
              <a:t>02</a:t>
            </a:r>
          </a:p>
          <a:p>
            <a:pPr lvl="2"/>
            <a:r>
              <a:rPr lang="en-GB" dirty="0"/>
              <a:t>03</a:t>
            </a:r>
          </a:p>
          <a:p>
            <a:pPr lvl="3"/>
            <a:r>
              <a:rPr lang="en-GB" dirty="0"/>
              <a:t>04</a:t>
            </a:r>
          </a:p>
          <a:p>
            <a:pPr lvl="4"/>
            <a:r>
              <a:rPr lang="en-GB" dirty="0"/>
              <a:t>05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8" name="Textplatzhalt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14350" y="260350"/>
            <a:ext cx="5580063" cy="1555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23721516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3"/>
          <p:cNvSpPr>
            <a:spLocks noGrp="1"/>
          </p:cNvSpPr>
          <p:nvPr>
            <p:ph type="body" sz="quarter" idx="23"/>
          </p:nvPr>
        </p:nvSpPr>
        <p:spPr>
          <a:xfrm>
            <a:off x="0" y="2265277"/>
            <a:ext cx="5599971" cy="35844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14350" y="260350"/>
            <a:ext cx="5580063" cy="1555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07934" y="1030289"/>
            <a:ext cx="4333941" cy="2278062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GB" noProof="0" dirty="0" err="1"/>
              <a:t>TitlE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508000" y="3821113"/>
            <a:ext cx="4333875" cy="25495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5845175" y="1030288"/>
            <a:ext cx="5849938" cy="5081587"/>
          </a:xfrm>
          <a:prstGeom prst="rect">
            <a:avLst/>
          </a:prstGeom>
        </p:spPr>
        <p:txBody>
          <a:bodyPr anchor="ctr"/>
          <a:lstStyle>
            <a:lvl1pPr algn="ctr">
              <a:defRPr sz="1400"/>
            </a:lvl1pPr>
          </a:lstStyle>
          <a:p>
            <a:r>
              <a:rPr lang="en-GB" dirty="0"/>
              <a:t>New Image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22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3840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xtra Headline with copy And Image - Varia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1" y="6928"/>
            <a:ext cx="1651000" cy="5842775"/>
          </a:xfrm>
          <a:prstGeom prst="rect">
            <a:avLst/>
          </a:prstGeom>
          <a:solidFill>
            <a:srgbClr val="E1C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7935" y="765498"/>
            <a:ext cx="5587272" cy="2304255"/>
          </a:xfrm>
        </p:spPr>
        <p:txBody>
          <a:bodyPr/>
          <a:lstStyle>
            <a:lvl1pPr>
              <a:defRPr lang="en-GB" sz="4400" b="1" kern="1200" cap="all" baseline="0" dirty="0">
                <a:solidFill>
                  <a:srgbClr val="5A398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Title</a:t>
            </a:r>
            <a:endParaRPr lang="en-GB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952500"/>
            <a:ext cx="6094412" cy="590708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31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06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1" y="3560762"/>
            <a:ext cx="5587204" cy="2288941"/>
          </a:xfrm>
          <a:prstGeom prst="rect">
            <a:avLst/>
          </a:prstGeom>
        </p:spPr>
        <p:txBody>
          <a:bodyPr rIns="180000"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400">
                <a:solidFill>
                  <a:schemeClr val="tx1"/>
                </a:solidFill>
              </a:defRPr>
            </a:lvl5pPr>
            <a:lvl6pPr>
              <a:lnSpc>
                <a:spcPct val="100000"/>
              </a:lnSpc>
              <a:defRPr sz="1400">
                <a:solidFill>
                  <a:schemeClr val="tx1"/>
                </a:solidFill>
              </a:defRPr>
            </a:lvl6pPr>
            <a:lvl7pPr>
              <a:lnSpc>
                <a:spcPct val="100000"/>
              </a:lnSpc>
              <a:defRPr sz="1200">
                <a:solidFill>
                  <a:schemeClr val="tx1"/>
                </a:solidFill>
              </a:defRPr>
            </a:lvl7pPr>
            <a:lvl8pPr>
              <a:lnSpc>
                <a:spcPct val="100000"/>
              </a:lnSpc>
              <a:defRPr sz="1050">
                <a:solidFill>
                  <a:schemeClr val="tx1"/>
                </a:solidFill>
              </a:defRPr>
            </a:lvl8pPr>
            <a:lvl9pPr>
              <a:lnSpc>
                <a:spcPct val="100000"/>
              </a:lnSpc>
              <a:defRPr sz="7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147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7361237" cy="685958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7361237" y="0"/>
            <a:ext cx="4343400" cy="4837176"/>
          </a:xfrm>
          <a:solidFill>
            <a:srgbClr val="007D8C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624763" y="3308350"/>
            <a:ext cx="4070350" cy="771524"/>
          </a:xfrm>
          <a:prstGeom prst="rect">
            <a:avLst/>
          </a:prstGeom>
        </p:spPr>
        <p:txBody>
          <a:bodyPr rIns="18000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Subline</a:t>
            </a:r>
          </a:p>
          <a:p>
            <a:pPr lvl="1"/>
            <a:r>
              <a:rPr lang="en-GB" noProof="0" dirty="0"/>
              <a:t>Body</a:t>
            </a:r>
          </a:p>
        </p:txBody>
      </p:sp>
      <p:pic>
        <p:nvPicPr>
          <p:cNvPr id="13" name="Bild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0139" y="5843102"/>
            <a:ext cx="2034974" cy="50892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494662" y="765498"/>
            <a:ext cx="4200451" cy="768350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TitLE</a:t>
            </a:r>
            <a:br>
              <a:rPr lang="en-GB" noProof="0" dirty="0"/>
            </a:br>
            <a:r>
              <a:rPr lang="en-GB" noProof="0" dirty="0" err="1"/>
              <a:t>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341690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1" y="1530350"/>
            <a:ext cx="3575535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21" y="1530350"/>
            <a:ext cx="3567572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26941" y="1530350"/>
            <a:ext cx="3568237" cy="4840175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platzhalter 23"/>
          <p:cNvSpPr>
            <a:spLocks noGrp="1"/>
          </p:cNvSpPr>
          <p:nvPr>
            <p:ph type="body" sz="quarter" idx="19"/>
          </p:nvPr>
        </p:nvSpPr>
        <p:spPr>
          <a:xfrm>
            <a:off x="0" y="1"/>
            <a:ext cx="8649691" cy="768350"/>
          </a:xfrm>
          <a:prstGeom prst="rect">
            <a:avLst/>
          </a:prstGeo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12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14350" y="260350"/>
            <a:ext cx="5580063" cy="1555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41564676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ntent Areas –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2" y="4846173"/>
            <a:ext cx="3575535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19" y="4846173"/>
            <a:ext cx="3575535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19806" y="4846173"/>
            <a:ext cx="3575371" cy="1524353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2" name="Inhaltsplatzhalter 13" descr="Spalte links" title="Spalte links"/>
          <p:cNvSpPr>
            <a:spLocks noGrp="1"/>
          </p:cNvSpPr>
          <p:nvPr>
            <p:ph sz="quarter" idx="19" hasCustomPrompt="1"/>
          </p:nvPr>
        </p:nvSpPr>
        <p:spPr>
          <a:xfrm>
            <a:off x="507932" y="1530706"/>
            <a:ext cx="3575535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3" name="Inhaltsplatzhalter 15" descr="Spalte mitte" title="Spalte mitte"/>
          <p:cNvSpPr>
            <a:spLocks noGrp="1"/>
          </p:cNvSpPr>
          <p:nvPr>
            <p:ph sz="quarter" idx="20" hasCustomPrompt="1"/>
          </p:nvPr>
        </p:nvSpPr>
        <p:spPr>
          <a:xfrm>
            <a:off x="4307521" y="1530706"/>
            <a:ext cx="3575371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1" hasCustomPrompt="1"/>
          </p:nvPr>
        </p:nvSpPr>
        <p:spPr>
          <a:xfrm>
            <a:off x="8119807" y="1530706"/>
            <a:ext cx="3575369" cy="3050822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40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4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prstGeom prst="rect">
            <a:avLst/>
          </a:prstGeo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19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18601321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7934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4307519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8119805" y="4581527"/>
            <a:ext cx="3575535" cy="1788998"/>
          </a:xfrm>
          <a:prstGeom prst="rect">
            <a:avLst/>
          </a:prstGeom>
        </p:spPr>
        <p:txBody>
          <a:bodyPr rIns="479988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7935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4307518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8126940" y="2032471"/>
            <a:ext cx="3575535" cy="2047291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0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5"/>
          </p:nvPr>
        </p:nvSpPr>
        <p:spPr>
          <a:xfrm>
            <a:off x="1620000" y="6494399"/>
            <a:ext cx="1306854" cy="123112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6"/>
          </p:nvPr>
        </p:nvSpPr>
        <p:spPr>
          <a:xfrm>
            <a:off x="507935" y="6376523"/>
            <a:ext cx="2418919" cy="11787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7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prstGeom prst="rect">
            <a:avLst/>
          </a:prstGeo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17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40264906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8734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3311569" y="203057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6085608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8734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3311569" y="43236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6085608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5" hasCustomPrompt="1"/>
          </p:nvPr>
        </p:nvSpPr>
        <p:spPr>
          <a:xfrm>
            <a:off x="8893243" y="2030575"/>
            <a:ext cx="2552368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26" hasCustomPrompt="1"/>
          </p:nvPr>
        </p:nvSpPr>
        <p:spPr>
          <a:xfrm>
            <a:off x="8893242" y="43236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2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7"/>
          </p:nvPr>
        </p:nvSpPr>
        <p:spPr>
          <a:xfrm>
            <a:off x="1620000" y="6494399"/>
            <a:ext cx="1306854" cy="123112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8"/>
          </p:nvPr>
        </p:nvSpPr>
        <p:spPr>
          <a:xfrm>
            <a:off x="507935" y="6376523"/>
            <a:ext cx="2418919" cy="11787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9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prstGeom prst="rect">
            <a:avLst/>
          </a:prstGeo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2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36298764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s for Images, Equal he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14" name="Inhaltsplatzhalter 13" descr="Spalte links" title="Spalte links"/>
          <p:cNvSpPr>
            <a:spLocks noGrp="1"/>
          </p:cNvSpPr>
          <p:nvPr>
            <p:ph sz="quarter" idx="13" hasCustomPrompt="1"/>
          </p:nvPr>
        </p:nvSpPr>
        <p:spPr>
          <a:xfrm>
            <a:off x="508734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6" name="Inhaltsplatzhalter 15" descr="Spalte mitte" title="Spalte mitte"/>
          <p:cNvSpPr>
            <a:spLocks noGrp="1"/>
          </p:cNvSpPr>
          <p:nvPr>
            <p:ph sz="quarter" idx="14" hasCustomPrompt="1"/>
          </p:nvPr>
        </p:nvSpPr>
        <p:spPr>
          <a:xfrm>
            <a:off x="3311569" y="4334831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8" name="Inhaltsplatzhalter 17" descr="Spalte rechts" title="Spalte rechts"/>
          <p:cNvSpPr>
            <a:spLocks noGrp="1"/>
          </p:cNvSpPr>
          <p:nvPr>
            <p:ph sz="quarter" idx="15" hasCustomPrompt="1"/>
          </p:nvPr>
        </p:nvSpPr>
        <p:spPr>
          <a:xfrm>
            <a:off x="6085608" y="4323235"/>
            <a:ext cx="2543669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22" hasCustomPrompt="1"/>
          </p:nvPr>
        </p:nvSpPr>
        <p:spPr>
          <a:xfrm>
            <a:off x="508734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23" hasCustomPrompt="1"/>
          </p:nvPr>
        </p:nvSpPr>
        <p:spPr>
          <a:xfrm>
            <a:off x="3311569" y="20340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24" hasCustomPrompt="1"/>
          </p:nvPr>
        </p:nvSpPr>
        <p:spPr>
          <a:xfrm>
            <a:off x="6085608" y="2032472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5" name="Inhaltsplatzhalter 17" descr="Spalte rechts" title="Spalte rechts"/>
          <p:cNvSpPr>
            <a:spLocks noGrp="1"/>
          </p:cNvSpPr>
          <p:nvPr>
            <p:ph sz="quarter" idx="25" hasCustomPrompt="1"/>
          </p:nvPr>
        </p:nvSpPr>
        <p:spPr>
          <a:xfrm>
            <a:off x="8893243" y="4334831"/>
            <a:ext cx="2552368" cy="2047291"/>
          </a:xfrm>
          <a:prstGeom prst="rect">
            <a:avLst/>
          </a:prstGeom>
        </p:spPr>
        <p:txBody>
          <a:bodyPr rIns="0"/>
          <a:lstStyle>
            <a:lvl1pPr>
              <a:lnSpc>
                <a:spcPts val="1920"/>
              </a:lnSpc>
              <a:spcBef>
                <a:spcPts val="267"/>
              </a:spcBef>
              <a:spcAft>
                <a:spcPts val="0"/>
              </a:spcAft>
              <a:defRPr lang="en-GB" sz="1600" b="0" kern="1200" cap="none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1</a:t>
            </a:r>
          </a:p>
          <a:p>
            <a:pPr lvl="1"/>
            <a:r>
              <a:rPr lang="en-GB" noProof="0" dirty="0"/>
              <a:t>2</a:t>
            </a:r>
          </a:p>
          <a:p>
            <a:pPr lvl="2"/>
            <a:r>
              <a:rPr lang="en-GB" noProof="0" dirty="0"/>
              <a:t>3</a:t>
            </a:r>
          </a:p>
          <a:p>
            <a:pPr lvl="3"/>
            <a:r>
              <a:rPr lang="en-GB" noProof="0" dirty="0"/>
              <a:t>4</a:t>
            </a:r>
          </a:p>
          <a:p>
            <a:pPr lvl="4"/>
            <a:r>
              <a:rPr lang="en-GB" noProof="0" dirty="0"/>
              <a:t>5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26" hasCustomPrompt="1"/>
          </p:nvPr>
        </p:nvSpPr>
        <p:spPr>
          <a:xfrm>
            <a:off x="8893242" y="2034000"/>
            <a:ext cx="2543669" cy="1788998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Picture</a:t>
            </a:r>
          </a:p>
        </p:txBody>
      </p:sp>
      <p:sp>
        <p:nvSpPr>
          <p:cNvPr id="142" name="Freeform 54"/>
          <p:cNvSpPr>
            <a:spLocks noEditPoints="1"/>
          </p:cNvSpPr>
          <p:nvPr/>
        </p:nvSpPr>
        <p:spPr bwMode="auto">
          <a:xfrm>
            <a:off x="11386303" y="260709"/>
            <a:ext cx="308874" cy="309978"/>
          </a:xfrm>
          <a:custGeom>
            <a:avLst/>
            <a:gdLst>
              <a:gd name="T0" fmla="*/ 227 w 396"/>
              <a:gd name="T1" fmla="*/ 310 h 397"/>
              <a:gd name="T2" fmla="*/ 227 w 396"/>
              <a:gd name="T3" fmla="*/ 91 h 397"/>
              <a:gd name="T4" fmla="*/ 204 w 396"/>
              <a:gd name="T5" fmla="*/ 68 h 397"/>
              <a:gd name="T6" fmla="*/ 152 w 396"/>
              <a:gd name="T7" fmla="*/ 68 h 397"/>
              <a:gd name="T8" fmla="*/ 152 w 396"/>
              <a:gd name="T9" fmla="*/ 92 h 397"/>
              <a:gd name="T10" fmla="*/ 155 w 396"/>
              <a:gd name="T11" fmla="*/ 92 h 397"/>
              <a:gd name="T12" fmla="*/ 169 w 396"/>
              <a:gd name="T13" fmla="*/ 109 h 397"/>
              <a:gd name="T14" fmla="*/ 169 w 396"/>
              <a:gd name="T15" fmla="*/ 310 h 397"/>
              <a:gd name="T16" fmla="*/ 227 w 396"/>
              <a:gd name="T17" fmla="*/ 310 h 397"/>
              <a:gd name="T18" fmla="*/ 252 w 396"/>
              <a:gd name="T19" fmla="*/ 310 h 397"/>
              <a:gd name="T20" fmla="*/ 309 w 396"/>
              <a:gd name="T21" fmla="*/ 310 h 397"/>
              <a:gd name="T22" fmla="*/ 309 w 396"/>
              <a:gd name="T23" fmla="*/ 139 h 397"/>
              <a:gd name="T24" fmla="*/ 286 w 396"/>
              <a:gd name="T25" fmla="*/ 116 h 397"/>
              <a:gd name="T26" fmla="*/ 252 w 396"/>
              <a:gd name="T27" fmla="*/ 116 h 397"/>
              <a:gd name="T28" fmla="*/ 252 w 396"/>
              <a:gd name="T29" fmla="*/ 310 h 397"/>
              <a:gd name="T30" fmla="*/ 144 w 396"/>
              <a:gd name="T31" fmla="*/ 310 h 397"/>
              <a:gd name="T32" fmla="*/ 144 w 396"/>
              <a:gd name="T33" fmla="*/ 116 h 397"/>
              <a:gd name="T34" fmla="*/ 111 w 396"/>
              <a:gd name="T35" fmla="*/ 116 h 397"/>
              <a:gd name="T36" fmla="*/ 87 w 396"/>
              <a:gd name="T37" fmla="*/ 139 h 397"/>
              <a:gd name="T38" fmla="*/ 87 w 396"/>
              <a:gd name="T39" fmla="*/ 310 h 397"/>
              <a:gd name="T40" fmla="*/ 144 w 396"/>
              <a:gd name="T41" fmla="*/ 310 h 397"/>
              <a:gd name="T42" fmla="*/ 363 w 396"/>
              <a:gd name="T43" fmla="*/ 199 h 397"/>
              <a:gd name="T44" fmla="*/ 198 w 396"/>
              <a:gd name="T45" fmla="*/ 365 h 397"/>
              <a:gd name="T46" fmla="*/ 33 w 396"/>
              <a:gd name="T47" fmla="*/ 199 h 397"/>
              <a:gd name="T48" fmla="*/ 198 w 396"/>
              <a:gd name="T49" fmla="*/ 32 h 397"/>
              <a:gd name="T50" fmla="*/ 363 w 396"/>
              <a:gd name="T51" fmla="*/ 199 h 397"/>
              <a:gd name="T52" fmla="*/ 396 w 396"/>
              <a:gd name="T53" fmla="*/ 199 h 397"/>
              <a:gd name="T54" fmla="*/ 198 w 396"/>
              <a:gd name="T55" fmla="*/ 0 h 397"/>
              <a:gd name="T56" fmla="*/ 0 w 396"/>
              <a:gd name="T57" fmla="*/ 199 h 397"/>
              <a:gd name="T58" fmla="*/ 198 w 396"/>
              <a:gd name="T59" fmla="*/ 397 h 397"/>
              <a:gd name="T60" fmla="*/ 396 w 396"/>
              <a:gd name="T61" fmla="*/ 199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6" h="397">
                <a:moveTo>
                  <a:pt x="227" y="310"/>
                </a:moveTo>
                <a:cubicBezTo>
                  <a:pt x="227" y="91"/>
                  <a:pt x="227" y="91"/>
                  <a:pt x="227" y="91"/>
                </a:cubicBezTo>
                <a:cubicBezTo>
                  <a:pt x="227" y="73"/>
                  <a:pt x="220" y="68"/>
                  <a:pt x="204" y="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92"/>
                  <a:pt x="152" y="92"/>
                  <a:pt x="152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67" y="92"/>
                  <a:pt x="169" y="95"/>
                  <a:pt x="169" y="109"/>
                </a:cubicBezTo>
                <a:cubicBezTo>
                  <a:pt x="169" y="310"/>
                  <a:pt x="169" y="310"/>
                  <a:pt x="169" y="310"/>
                </a:cubicBezTo>
                <a:lnTo>
                  <a:pt x="227" y="310"/>
                </a:lnTo>
                <a:close/>
                <a:moveTo>
                  <a:pt x="252" y="310"/>
                </a:moveTo>
                <a:cubicBezTo>
                  <a:pt x="309" y="310"/>
                  <a:pt x="309" y="310"/>
                  <a:pt x="309" y="310"/>
                </a:cubicBezTo>
                <a:cubicBezTo>
                  <a:pt x="309" y="139"/>
                  <a:pt x="309" y="139"/>
                  <a:pt x="309" y="139"/>
                </a:cubicBezTo>
                <a:cubicBezTo>
                  <a:pt x="309" y="122"/>
                  <a:pt x="302" y="116"/>
                  <a:pt x="286" y="116"/>
                </a:cubicBezTo>
                <a:cubicBezTo>
                  <a:pt x="252" y="116"/>
                  <a:pt x="252" y="116"/>
                  <a:pt x="252" y="116"/>
                </a:cubicBezTo>
                <a:lnTo>
                  <a:pt x="252" y="310"/>
                </a:lnTo>
                <a:close/>
                <a:moveTo>
                  <a:pt x="144" y="310"/>
                </a:moveTo>
                <a:cubicBezTo>
                  <a:pt x="144" y="116"/>
                  <a:pt x="144" y="116"/>
                  <a:pt x="144" y="116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94" y="116"/>
                  <a:pt x="87" y="122"/>
                  <a:pt x="87" y="139"/>
                </a:cubicBezTo>
                <a:cubicBezTo>
                  <a:pt x="87" y="310"/>
                  <a:pt x="87" y="310"/>
                  <a:pt x="87" y="310"/>
                </a:cubicBezTo>
                <a:lnTo>
                  <a:pt x="144" y="310"/>
                </a:lnTo>
                <a:close/>
                <a:moveTo>
                  <a:pt x="363" y="199"/>
                </a:moveTo>
                <a:cubicBezTo>
                  <a:pt x="363" y="295"/>
                  <a:pt x="293" y="365"/>
                  <a:pt x="198" y="365"/>
                </a:cubicBezTo>
                <a:cubicBezTo>
                  <a:pt x="103" y="365"/>
                  <a:pt x="33" y="295"/>
                  <a:pt x="33" y="199"/>
                </a:cubicBezTo>
                <a:cubicBezTo>
                  <a:pt x="33" y="102"/>
                  <a:pt x="103" y="32"/>
                  <a:pt x="198" y="32"/>
                </a:cubicBezTo>
                <a:cubicBezTo>
                  <a:pt x="293" y="32"/>
                  <a:pt x="363" y="103"/>
                  <a:pt x="363" y="199"/>
                </a:cubicBezTo>
                <a:moveTo>
                  <a:pt x="396" y="199"/>
                </a:moveTo>
                <a:cubicBezTo>
                  <a:pt x="396" y="85"/>
                  <a:pt x="312" y="0"/>
                  <a:pt x="198" y="0"/>
                </a:cubicBezTo>
                <a:cubicBezTo>
                  <a:pt x="85" y="0"/>
                  <a:pt x="0" y="85"/>
                  <a:pt x="0" y="199"/>
                </a:cubicBezTo>
                <a:cubicBezTo>
                  <a:pt x="0" y="312"/>
                  <a:pt x="85" y="397"/>
                  <a:pt x="198" y="397"/>
                </a:cubicBezTo>
                <a:cubicBezTo>
                  <a:pt x="312" y="397"/>
                  <a:pt x="396" y="312"/>
                  <a:pt x="396" y="199"/>
                </a:cubicBezTo>
              </a:path>
            </a:pathLst>
          </a:custGeom>
          <a:solidFill>
            <a:srgbClr val="003781"/>
          </a:solidFill>
          <a:ln>
            <a:noFill/>
          </a:ln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 dirty="0">
              <a:ln>
                <a:noFill/>
              </a:ln>
              <a:solidFill>
                <a:srgbClr val="003781"/>
              </a:solidFill>
              <a:effectLst/>
              <a:uLnTx/>
              <a:uFillTx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7"/>
          </p:nvPr>
        </p:nvSpPr>
        <p:spPr>
          <a:xfrm>
            <a:off x="1620000" y="6494399"/>
            <a:ext cx="1306854" cy="123112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28"/>
          </p:nvPr>
        </p:nvSpPr>
        <p:spPr>
          <a:xfrm>
            <a:off x="507935" y="6376523"/>
            <a:ext cx="2418919" cy="117877"/>
          </a:xfrm>
          <a:prstGeom prst="rect">
            <a:avLst/>
          </a:prstGeom>
        </p:spPr>
        <p:txBody>
          <a:bodyPr/>
          <a:lstStyle/>
          <a:p>
            <a:endParaRPr lang="en-GB" noProof="0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29"/>
          </p:nvPr>
        </p:nvSpPr>
        <p:spPr>
          <a:xfrm>
            <a:off x="11180896" y="6493949"/>
            <a:ext cx="514281" cy="365639"/>
          </a:xfrm>
          <a:prstGeom prst="rect">
            <a:avLst/>
          </a:prstGeom>
        </p:spPr>
        <p:txBody>
          <a:bodyPr/>
          <a:lstStyle/>
          <a:p>
            <a:fld id="{61201FF1-C63B-412E-ABF0-3D0E918900A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Textplatzhalter 23"/>
          <p:cNvSpPr>
            <a:spLocks noGrp="1"/>
          </p:cNvSpPr>
          <p:nvPr>
            <p:ph type="body" sz="quarter" idx="18"/>
          </p:nvPr>
        </p:nvSpPr>
        <p:spPr>
          <a:xfrm>
            <a:off x="0" y="1"/>
            <a:ext cx="8649691" cy="768350"/>
          </a:xfrm>
          <a:prstGeom prst="rect">
            <a:avLst/>
          </a:prstGeom>
          <a:solidFill>
            <a:srgbClr val="C1E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de-DE" sz="100" dirty="0" smtClean="0"/>
            </a:lvl1pPr>
          </a:lstStyle>
          <a:p>
            <a:pPr lvl="0" algn="ctr"/>
            <a:r>
              <a:rPr lang="de-DE"/>
              <a:t>Textmasterformat bearbeiten</a:t>
            </a:r>
          </a:p>
        </p:txBody>
      </p:sp>
      <p:sp>
        <p:nvSpPr>
          <p:cNvPr id="20" name="Titel 22"/>
          <p:cNvSpPr>
            <a:spLocks noGrp="1"/>
          </p:cNvSpPr>
          <p:nvPr>
            <p:ph type="title" hasCustomPrompt="1"/>
          </p:nvPr>
        </p:nvSpPr>
        <p:spPr>
          <a:xfrm>
            <a:off x="507934" y="515937"/>
            <a:ext cx="10672963" cy="514351"/>
          </a:xfrm>
        </p:spPr>
        <p:txBody>
          <a:bodyPr tIns="36000"/>
          <a:lstStyle>
            <a:lvl1pPr>
              <a:defRPr sz="3000"/>
            </a:lvl1pPr>
          </a:lstStyle>
          <a:p>
            <a:r>
              <a:rPr lang="de-DE" dirty="0"/>
              <a:t>TitLE</a:t>
            </a:r>
            <a:endParaRPr lang="en-GB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14350" y="260350"/>
            <a:ext cx="5580063" cy="1555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 err="1"/>
              <a:t>Subject</a:t>
            </a:r>
            <a:r>
              <a:rPr lang="de-DE" dirty="0"/>
              <a:t> Line </a:t>
            </a:r>
            <a:r>
              <a:rPr lang="de-DE" dirty="0" err="1"/>
              <a:t>for</a:t>
            </a:r>
            <a:r>
              <a:rPr lang="de-DE" dirty="0"/>
              <a:t> Navigation</a:t>
            </a:r>
          </a:p>
        </p:txBody>
      </p:sp>
    </p:spTree>
    <p:extLst>
      <p:ext uri="{BB962C8B-B14F-4D97-AF65-F5344CB8AC3E}">
        <p14:creationId xmlns:p14="http://schemas.microsoft.com/office/powerpoint/2010/main" val="28398366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JOBS\19_DMCGROUP\PP_AKTUELL_2014\RES\16zu9_Grid_PN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E:\JOBS\19_DMCGROUP\PP_AKTUELL_2014\RES\16zu9_Grid_PN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413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791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6EE1-42F9-4B65-97B8-6DF34792D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66A2D-013B-4969-947E-AAE01500D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AC5C6-DF34-445D-8CA0-C12FA70F9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9F47C-74B9-4D23-ACA9-FB4A47B45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73946-4DD7-408F-AA16-8FAE8E9B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189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7F414-CF5B-46A2-AA7E-DD8CC664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2DE36-3556-4A71-A839-26DFCADFF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E0EF-9FBF-41FA-BC28-017BAB02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C36AA-05BF-4ED4-B786-0864D6611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0427B-1B83-44F2-8ED6-6B1BEA41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088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77BB-DA9D-473D-BB76-EB375F991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42" y="1710134"/>
            <a:ext cx="10514231" cy="2853398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5D6F0-D4D4-4366-A477-F3478F788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742" y="4590526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DF951-F2C3-4BCB-92B7-864E135C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94F9A-4547-4329-92D7-F0181220A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8A820-015B-490C-88B8-B2468F54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708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8F86-F724-428D-B981-7057D940A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00167-FE61-4578-814A-60F20CDC6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8E0B4-E728-438B-B611-EBE716A19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5B6F6-DD43-4713-B9CF-1727C5413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37B46-6CA4-449E-B0B2-EF11D05E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94DA5-A362-47B6-8976-5394ADF5B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83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0" y="0"/>
            <a:ext cx="1655064" cy="5843016"/>
          </a:xfrm>
          <a:solidFill>
            <a:srgbClr val="CFE9EE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62349" y="1030288"/>
            <a:ext cx="8132763" cy="4819416"/>
          </a:xfrm>
          <a:prstGeom prst="rect">
            <a:avLst/>
          </a:prstGeom>
        </p:spPr>
        <p:txBody>
          <a:bodyPr wrap="square" tIns="0"/>
          <a:lstStyle>
            <a:lvl1pPr marL="0" algn="l" defTabSz="1219170" rtl="0" eaLnBrk="1" latinLnBrk="0" hangingPunct="1">
              <a:spcAft>
                <a:spcPts val="4800"/>
              </a:spcAft>
              <a:defRPr lang="de-DE" sz="1800" b="1" kern="1200" cap="none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01</a:t>
            </a:r>
          </a:p>
          <a:p>
            <a:pPr marL="0" marR="0" lvl="1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02</a:t>
            </a:r>
          </a:p>
          <a:p>
            <a:pPr marL="0" marR="0" lvl="2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03</a:t>
            </a:r>
          </a:p>
          <a:p>
            <a:pPr marL="0" marR="0" lvl="3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04</a:t>
            </a:r>
          </a:p>
          <a:p>
            <a:pPr marL="0" marR="0" lvl="4" indent="0" algn="l" defTabSz="1219170" rtl="0" eaLnBrk="1" fontAlgn="auto" latinLnBrk="0" hangingPunct="1"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noProof="0" dirty="0"/>
              <a:t>05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935" y="768350"/>
            <a:ext cx="3054416" cy="645220"/>
          </a:xfrm>
        </p:spPr>
        <p:txBody>
          <a:bodyPr/>
          <a:lstStyle>
            <a:lvl1pPr>
              <a:defRPr sz="4400">
                <a:solidFill>
                  <a:srgbClr val="007D8C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7" name="Picture 2" descr="K:\CDS\Creative Design Services\TEAM\Live Jobs\2019\10_October\409 CDS-Eline Ramatchandirane\Allianz connect\Logo_Data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17219" r="33052" b="23449"/>
          <a:stretch/>
        </p:blipFill>
        <p:spPr bwMode="auto">
          <a:xfrm>
            <a:off x="11654130" y="6108857"/>
            <a:ext cx="523613" cy="4872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 userDrawn="1"/>
        </p:nvSpPr>
        <p:spPr>
          <a:xfrm>
            <a:off x="11573717" y="6010276"/>
            <a:ext cx="684439" cy="684437"/>
          </a:xfrm>
          <a:prstGeom prst="ellipse">
            <a:avLst/>
          </a:prstGeom>
          <a:noFill/>
          <a:ln w="63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9" name="Oval 8"/>
          <p:cNvSpPr/>
          <p:nvPr userDrawn="1"/>
        </p:nvSpPr>
        <p:spPr>
          <a:xfrm>
            <a:off x="11416181" y="6505399"/>
            <a:ext cx="467480" cy="467479"/>
          </a:xfrm>
          <a:prstGeom prst="ellipse">
            <a:avLst/>
          </a:prstGeom>
          <a:solidFill>
            <a:srgbClr val="CFE9EE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10" name="Oval 9"/>
          <p:cNvSpPr/>
          <p:nvPr userDrawn="1"/>
        </p:nvSpPr>
        <p:spPr>
          <a:xfrm>
            <a:off x="11484831" y="6409645"/>
            <a:ext cx="158717" cy="158716"/>
          </a:xfrm>
          <a:prstGeom prst="ellipse">
            <a:avLst/>
          </a:prstGeom>
          <a:solidFill>
            <a:srgbClr val="007D8C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2651344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122AB-2964-4409-893A-79FF4F48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365210"/>
            <a:ext cx="10514231" cy="1325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3AED1-86BB-4536-B9E9-36EE8129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79" y="1681552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478AC-D65B-4E32-AB63-022638AD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79" y="2505655"/>
            <a:ext cx="5157116" cy="3685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48497-09B1-43E0-83C6-313C3B8345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FDF55C-FF77-4083-B03F-E3325A58C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FA1B86-FD31-4C16-ABCB-0535A996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4CDFC-F2C5-49D3-8B01-C38E4CE14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FA9813-A587-40FD-8B1A-DEB9A608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392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8092-66D2-4022-9F21-D3FCB3AB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F3AEE-E311-45ED-B82A-7DABB698D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D47C8-8611-4243-8175-8C15DB42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3CBDB-8DF2-439B-BB2C-824C9509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978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EE278-28E1-4E31-8D9A-088EDDCD8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C9A50-32B0-4B2C-BAA9-4389AF7D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6D2E7-F471-483A-BCE5-13A2C497A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303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73EC5-6DB3-43B0-BA7C-744ACF09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AD193-FF40-4565-B6FE-9154762F7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F45CD-C1F1-47B6-A635-B8FF20B32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9D776-37C6-48FB-920C-0291F0C3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35BE7-4572-4A29-9F19-A7DA7B8E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4AFFA-4C51-4E39-95EE-710E11BE5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678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4E65-6251-4779-A620-78EE80058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EEA48-079B-421B-9DFD-D6248EA06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513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00AD0-AF53-4A85-BD69-16439F774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02E70-2F1E-4DDF-840E-EF496606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2CDF5-1966-4753-85B6-188E552B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20391-A9B3-4C0A-A244-8FE4355C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812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83BE-7793-45D1-BEDC-FEC6AFA0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BB8CC-4AB0-41D8-BDD7-A6E636FA2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7FA26-9319-4CBB-AD91-30735B3D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5D03D-B248-4DD9-8A7A-FD84066A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14FA6-9A24-4F54-BC37-196BF4A1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364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D56FF4-FA71-4541-BD1C-72A41ABF7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0371E-5E97-49E5-AEE9-6EBEC2982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091" y="365209"/>
            <a:ext cx="7733293" cy="581318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E7FBE-D4D9-440A-BF0D-BA69FAC67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45BE5-B2AC-44CD-9AEB-0BD13976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07281-E8D5-4946-A9B6-DBDC88E6E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3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with Cut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0" y="2549649"/>
            <a:ext cx="5605272" cy="3328416"/>
          </a:xfrm>
          <a:solidFill>
            <a:srgbClr val="CFE9EE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3" hasCustomPrompt="1"/>
          </p:nvPr>
        </p:nvSpPr>
        <p:spPr>
          <a:xfrm>
            <a:off x="5600700" y="1530705"/>
            <a:ext cx="6589712" cy="4839820"/>
          </a:xfrm>
          <a:prstGeom prst="rect">
            <a:avLst/>
          </a:prstGeom>
        </p:spPr>
        <p:txBody>
          <a:bodyPr anchor="ctr"/>
          <a:lstStyle>
            <a:lvl1pPr algn="ctr">
              <a:defRPr sz="1300"/>
            </a:lvl1pPr>
          </a:lstStyle>
          <a:p>
            <a:r>
              <a:rPr lang="en-GB" noProof="0" dirty="0"/>
              <a:t>New Image</a:t>
            </a:r>
          </a:p>
        </p:txBody>
      </p:sp>
      <p:sp>
        <p:nvSpPr>
          <p:cNvPr id="214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60762"/>
            <a:ext cx="4333875" cy="2288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 cap="none" baseline="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  <a:lvl6pPr>
              <a:lnSpc>
                <a:spcPct val="100000"/>
              </a:lnSpc>
              <a:defRPr sz="1400"/>
            </a:lvl6pPr>
            <a:lvl7pPr>
              <a:lnSpc>
                <a:spcPct val="100000"/>
              </a:lnSpc>
              <a:defRPr sz="1400"/>
            </a:lvl7pPr>
            <a:lvl8pPr>
              <a:lnSpc>
                <a:spcPct val="100000"/>
              </a:lnSpc>
              <a:defRPr sz="1200"/>
            </a:lvl8pPr>
            <a:lvl9pPr>
              <a:lnSpc>
                <a:spcPct val="100000"/>
              </a:lnSpc>
              <a:defRPr sz="800"/>
            </a:lvl9pPr>
          </a:lstStyle>
          <a:p>
            <a:pPr lvl="0"/>
            <a:r>
              <a:rPr lang="en-GB" noProof="0" dirty="0"/>
              <a:t>01</a:t>
            </a:r>
          </a:p>
          <a:p>
            <a:pPr lvl="1"/>
            <a:r>
              <a:rPr lang="en-GB" noProof="0" dirty="0"/>
              <a:t>02</a:t>
            </a:r>
          </a:p>
          <a:p>
            <a:pPr lvl="2"/>
            <a:r>
              <a:rPr lang="en-GB" noProof="0" dirty="0"/>
              <a:t>03</a:t>
            </a:r>
          </a:p>
          <a:p>
            <a:pPr lvl="3"/>
            <a:r>
              <a:rPr lang="en-GB" noProof="0" dirty="0"/>
              <a:t>04</a:t>
            </a:r>
          </a:p>
          <a:p>
            <a:pPr lvl="4"/>
            <a:r>
              <a:rPr lang="en-GB" noProof="0" dirty="0"/>
              <a:t>05</a:t>
            </a:r>
          </a:p>
          <a:p>
            <a:pPr lvl="5"/>
            <a:r>
              <a:rPr lang="en-GB" noProof="0" dirty="0"/>
              <a:t>06</a:t>
            </a:r>
          </a:p>
          <a:p>
            <a:pPr lvl="6"/>
            <a:r>
              <a:rPr lang="en-GB" noProof="0" dirty="0"/>
              <a:t>07</a:t>
            </a:r>
          </a:p>
          <a:p>
            <a:pPr lvl="7"/>
            <a:r>
              <a:rPr lang="en-GB" noProof="0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07934" y="0"/>
            <a:ext cx="7618479" cy="3308349"/>
          </a:xfrm>
        </p:spPr>
        <p:txBody>
          <a:bodyPr tIns="198000"/>
          <a:lstStyle>
            <a:lvl1pPr>
              <a:defRPr sz="4400">
                <a:solidFill>
                  <a:srgbClr val="007D8C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5844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with 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600699" y="2552700"/>
            <a:ext cx="6094478" cy="3297004"/>
          </a:xfrm>
        </p:spPr>
        <p:txBody>
          <a:bodyPr lIns="360000" tIns="216000" rIns="0" anchor="t"/>
          <a:lstStyle>
            <a:lvl1pPr>
              <a:defRPr lang="de-DE" sz="20000" b="1" kern="1200" cap="all" dirty="0" smtClean="0">
                <a:solidFill>
                  <a:srgbClr val="007D8C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noProof="0" dirty="0"/>
              <a:t>00</a:t>
            </a:r>
            <a:br>
              <a:rPr lang="en-GB" noProof="0" dirty="0"/>
            </a:br>
            <a:endParaRPr lang="en-GB" noProof="0" dirty="0"/>
          </a:p>
        </p:txBody>
      </p:sp>
      <p:pic>
        <p:nvPicPr>
          <p:cNvPr id="6" name="Picture 2" descr="C:\Users\i89350\Downloads\shutterstock_757319056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880"/>
          <a:stretch/>
        </p:blipFill>
        <p:spPr bwMode="auto">
          <a:xfrm>
            <a:off x="0" y="2549649"/>
            <a:ext cx="5605272" cy="333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0" y="2549649"/>
            <a:ext cx="5605272" cy="3328416"/>
          </a:xfrm>
          <a:solidFill>
            <a:srgbClr val="CFE9EE">
              <a:alpha val="92157"/>
            </a:srgb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08000" y="3560762"/>
            <a:ext cx="4333875" cy="2288941"/>
          </a:xfrm>
        </p:spPr>
        <p:txBody>
          <a:bodyPr/>
          <a:lstStyle>
            <a:lvl1pPr>
              <a:defRPr>
                <a:solidFill>
                  <a:srgbClr val="007D8C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/>
          <a:lstStyle>
            <a:lvl1pPr marL="0" algn="l" defTabSz="1219170" rtl="0" eaLnBrk="1" latinLnBrk="0" hangingPunct="1">
              <a:defRPr lang="de-DE" sz="4400" b="1" kern="1200" cap="all" dirty="0" smtClean="0">
                <a:solidFill>
                  <a:srgbClr val="007D8C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  <p:pic>
        <p:nvPicPr>
          <p:cNvPr id="10" name="Picture 2" descr="K:\CDS\Creative Design Services\TEAM\Live Jobs\2019\10_October\409 CDS-Eline Ramatchandirane\Allianz connect\Logo_Data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17219" r="33052" b="23449"/>
          <a:stretch/>
        </p:blipFill>
        <p:spPr bwMode="auto">
          <a:xfrm>
            <a:off x="11654130" y="6108857"/>
            <a:ext cx="523613" cy="4872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 userDrawn="1"/>
        </p:nvSpPr>
        <p:spPr>
          <a:xfrm>
            <a:off x="11573717" y="6010276"/>
            <a:ext cx="684439" cy="684437"/>
          </a:xfrm>
          <a:prstGeom prst="ellipse">
            <a:avLst/>
          </a:prstGeom>
          <a:noFill/>
          <a:ln w="6350"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12" name="Oval 11"/>
          <p:cNvSpPr/>
          <p:nvPr userDrawn="1"/>
        </p:nvSpPr>
        <p:spPr>
          <a:xfrm>
            <a:off x="11416181" y="6505399"/>
            <a:ext cx="467480" cy="467479"/>
          </a:xfrm>
          <a:prstGeom prst="ellipse">
            <a:avLst/>
          </a:prstGeom>
          <a:solidFill>
            <a:srgbClr val="CFE9EE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13" name="Oval 12"/>
          <p:cNvSpPr/>
          <p:nvPr userDrawn="1"/>
        </p:nvSpPr>
        <p:spPr>
          <a:xfrm>
            <a:off x="11484831" y="6409645"/>
            <a:ext cx="158717" cy="158716"/>
          </a:xfrm>
          <a:prstGeom prst="ellipse">
            <a:avLst/>
          </a:prstGeom>
          <a:solidFill>
            <a:srgbClr val="007D8C"/>
          </a:solidFill>
          <a:ln w="6350"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852984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>
            <a:spLocks/>
          </p:cNvSpPr>
          <p:nvPr userDrawn="1"/>
        </p:nvSpPr>
        <p:spPr>
          <a:xfrm>
            <a:off x="-1" y="0"/>
            <a:ext cx="12190413" cy="6858000"/>
          </a:xfrm>
          <a:prstGeom prst="rect">
            <a:avLst/>
          </a:prstGeom>
          <a:solidFill>
            <a:srgbClr val="007D8C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lang="en-GB" sz="1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0" y="0"/>
            <a:ext cx="12188952" cy="6858000"/>
          </a:xfrm>
          <a:solidFill>
            <a:srgbClr val="007D8C"/>
          </a:solidFill>
        </p:spPr>
        <p:txBody>
          <a:bodyPr/>
          <a:lstStyle/>
          <a:p>
            <a:endParaRPr lang="en-GB" dirty="0"/>
          </a:p>
        </p:txBody>
      </p:sp>
      <p:pic>
        <p:nvPicPr>
          <p:cNvPr id="9" name="Picture 3" descr="K:\CDS\Creative Design Services\TEAM\Live Jobs\2019\10_October\409 CDS-Eline Ramatchandirane\PPT\LOGO background.png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rgbClr val="007D8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485775"/>
            <a:ext cx="10818561" cy="783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/>
          <p:cNvSpPr txBox="1">
            <a:spLocks/>
          </p:cNvSpPr>
          <p:nvPr userDrawn="1"/>
        </p:nvSpPr>
        <p:spPr>
          <a:xfrm>
            <a:off x="-1" y="0"/>
            <a:ext cx="12190413" cy="6858000"/>
          </a:xfrm>
          <a:prstGeom prst="rect">
            <a:avLst/>
          </a:prstGeom>
          <a:solidFill>
            <a:srgbClr val="007D8C">
              <a:alpha val="88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lang="en-GB" sz="100" b="0" kern="1200" cap="none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>
            <a:normAutofit/>
          </a:bodyPr>
          <a:lstStyle>
            <a:lvl1pPr marL="0" algn="l" defTabSz="1219170" rtl="0" eaLnBrk="1" latinLnBrk="0" hangingPunct="1">
              <a:defRPr lang="de-DE" sz="36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7045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0" y="0"/>
            <a:ext cx="12188952" cy="6858000"/>
          </a:xfrm>
          <a:solidFill>
            <a:srgbClr val="49648C"/>
          </a:solidFill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en-GB" sz="10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00"/>
              </a:spcBef>
              <a:spcAft>
                <a:spcPts val="100"/>
              </a:spcAft>
            </a:pPr>
            <a:r>
              <a:rPr lang="en-US"/>
              <a:t>Click to edit Master text styles</a:t>
            </a:r>
          </a:p>
        </p:txBody>
      </p:sp>
      <p:pic>
        <p:nvPicPr>
          <p:cNvPr id="7" name="Grafik 8"/>
          <p:cNvPicPr>
            <a:picLocks noChangeAspect="1"/>
          </p:cNvPicPr>
          <p:nvPr/>
        </p:nvPicPr>
        <p:blipFill>
          <a:blip r:embed="rId2">
            <a:alphaModFix amt="4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5207" y="550109"/>
            <a:ext cx="6095206" cy="6309480"/>
          </a:xfrm>
          <a:prstGeom prst="rect">
            <a:avLst/>
          </a:prstGeom>
        </p:spPr>
      </p:pic>
      <p:sp>
        <p:nvSpPr>
          <p:cNvPr id="55" name="Textplatzhalter 54"/>
          <p:cNvSpPr>
            <a:spLocks noGrp="1"/>
          </p:cNvSpPr>
          <p:nvPr>
            <p:ph type="body" sz="quarter" idx="14" hasCustomPrompt="1"/>
          </p:nvPr>
        </p:nvSpPr>
        <p:spPr>
          <a:xfrm>
            <a:off x="508000" y="515939"/>
            <a:ext cx="7618413" cy="2538412"/>
          </a:xfrm>
          <a:prstGeom prst="rect">
            <a:avLst/>
          </a:prstGeom>
        </p:spPr>
        <p:txBody>
          <a:bodyPr tIns="0" bIns="180000" anchor="b"/>
          <a:lstStyle>
            <a:lvl1pPr marL="0" algn="l" defTabSz="1219170" rtl="0" eaLnBrk="1" latinLnBrk="0" hangingPunct="1">
              <a:defRPr lang="de-DE" sz="3600" b="1" kern="1200" cap="all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50863" y="3560763"/>
            <a:ext cx="5294312" cy="25511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spcAft>
                <a:spcPts val="267"/>
              </a:spcAft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  <a:p>
            <a:pPr lvl="1"/>
            <a:r>
              <a:rPr lang="de-DE" dirty="0"/>
              <a:t>02</a:t>
            </a:r>
          </a:p>
          <a:p>
            <a:pPr lvl="2"/>
            <a:r>
              <a:rPr lang="de-DE" dirty="0"/>
              <a:t>03</a:t>
            </a:r>
          </a:p>
          <a:p>
            <a:pPr lvl="3"/>
            <a:r>
              <a:rPr lang="de-DE" dirty="0"/>
              <a:t>04</a:t>
            </a:r>
          </a:p>
          <a:p>
            <a:pPr lvl="4"/>
            <a:r>
              <a:rPr lang="de-DE" dirty="0"/>
              <a:t>05</a:t>
            </a:r>
          </a:p>
          <a:p>
            <a:pPr lvl="5"/>
            <a:r>
              <a:rPr lang="de-DE" dirty="0"/>
              <a:t>06</a:t>
            </a:r>
          </a:p>
          <a:p>
            <a:pPr lvl="6"/>
            <a:r>
              <a:rPr lang="de-DE" dirty="0"/>
              <a:t>07</a:t>
            </a:r>
          </a:p>
          <a:p>
            <a:pPr lvl="7"/>
            <a:r>
              <a:rPr lang="de-DE" dirty="0"/>
              <a:t>08</a:t>
            </a:r>
          </a:p>
          <a:p>
            <a:pPr lvl="8"/>
            <a:r>
              <a:rPr lang="en-GB" noProof="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21403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 descr="Standard-Headline" title="Standard-Headline"/>
          <p:cNvSpPr>
            <a:spLocks noGrp="1"/>
          </p:cNvSpPr>
          <p:nvPr>
            <p:ph type="title"/>
          </p:nvPr>
        </p:nvSpPr>
        <p:spPr>
          <a:xfrm>
            <a:off x="507599" y="261939"/>
            <a:ext cx="10672963" cy="768350"/>
          </a:xfrm>
          <a:prstGeom prst="rect">
            <a:avLst/>
          </a:prstGeom>
        </p:spPr>
        <p:txBody>
          <a:bodyPr vert="horz" wrap="square" lIns="0" tIns="288000" rIns="0" bIns="0" rtlCol="0" anchor="t">
            <a:noAutofit/>
          </a:bodyPr>
          <a:lstStyle/>
          <a:p>
            <a:r>
              <a:rPr lang="en-GB" noProof="0" dirty="0" err="1"/>
              <a:t>TitLE</a:t>
            </a:r>
            <a:endParaRPr lang="en-GB" noProof="0" dirty="0"/>
          </a:p>
        </p:txBody>
      </p:sp>
      <p:cxnSp>
        <p:nvCxnSpPr>
          <p:cNvPr id="183" name="Gerade Verbindung 182"/>
          <p:cNvCxnSpPr/>
          <p:nvPr/>
        </p:nvCxnSpPr>
        <p:spPr>
          <a:xfrm>
            <a:off x="6095206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/>
          <p:cNvCxnSpPr/>
          <p:nvPr/>
        </p:nvCxnSpPr>
        <p:spPr>
          <a:xfrm>
            <a:off x="51183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/>
          <p:cNvCxnSpPr/>
          <p:nvPr/>
        </p:nvCxnSpPr>
        <p:spPr>
          <a:xfrm>
            <a:off x="330585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/>
          <p:cNvCxnSpPr/>
          <p:nvPr/>
        </p:nvCxnSpPr>
        <p:spPr>
          <a:xfrm>
            <a:off x="8884945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/>
          <p:cNvCxnSpPr/>
          <p:nvPr/>
        </p:nvCxnSpPr>
        <p:spPr>
          <a:xfrm>
            <a:off x="1168897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/>
          <p:cNvCxnSpPr/>
          <p:nvPr/>
        </p:nvCxnSpPr>
        <p:spPr>
          <a:xfrm>
            <a:off x="6095206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/>
          <p:cNvCxnSpPr/>
          <p:nvPr/>
        </p:nvCxnSpPr>
        <p:spPr>
          <a:xfrm>
            <a:off x="51183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/>
          <p:cNvCxnSpPr/>
          <p:nvPr/>
        </p:nvCxnSpPr>
        <p:spPr>
          <a:xfrm>
            <a:off x="330585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/>
          <p:cNvCxnSpPr/>
          <p:nvPr/>
        </p:nvCxnSpPr>
        <p:spPr>
          <a:xfrm>
            <a:off x="8884945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/>
          <p:cNvCxnSpPr/>
          <p:nvPr/>
        </p:nvCxnSpPr>
        <p:spPr>
          <a:xfrm>
            <a:off x="1168897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507600" y="6494400"/>
            <a:ext cx="222336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8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2021 Allianz SE (All rights reserved)</a:t>
            </a:r>
            <a:endParaRPr lang="en-GB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18" name="Gerade Verbindung 117"/>
          <p:cNvCxnSpPr/>
          <p:nvPr/>
        </p:nvCxnSpPr>
        <p:spPr>
          <a:xfrm flipH="1">
            <a:off x="-313506" y="1273175"/>
            <a:ext cx="21602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/>
          <p:cNvSpPr>
            <a:spLocks noGrp="1"/>
          </p:cNvSpPr>
          <p:nvPr>
            <p:ph type="body" idx="1"/>
          </p:nvPr>
        </p:nvSpPr>
        <p:spPr>
          <a:xfrm>
            <a:off x="507599" y="1274399"/>
            <a:ext cx="11188800" cy="4837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01</a:t>
            </a:r>
          </a:p>
          <a:p>
            <a:pPr lvl="1"/>
            <a:r>
              <a:rPr lang="en-GB" dirty="0"/>
              <a:t>02</a:t>
            </a:r>
          </a:p>
          <a:p>
            <a:pPr lvl="2"/>
            <a:r>
              <a:rPr lang="en-GB" dirty="0"/>
              <a:t>03</a:t>
            </a:r>
          </a:p>
          <a:p>
            <a:pPr lvl="3"/>
            <a:r>
              <a:rPr lang="en-GB" dirty="0"/>
              <a:t>04</a:t>
            </a:r>
          </a:p>
          <a:p>
            <a:pPr lvl="4"/>
            <a:r>
              <a:rPr lang="en-GB" dirty="0"/>
              <a:t>05</a:t>
            </a:r>
          </a:p>
          <a:p>
            <a:pPr lvl="5"/>
            <a:r>
              <a:rPr lang="en-GB" dirty="0"/>
              <a:t>06</a:t>
            </a:r>
          </a:p>
          <a:p>
            <a:pPr lvl="6"/>
            <a:r>
              <a:rPr lang="en-GB" dirty="0"/>
              <a:t>07</a:t>
            </a:r>
          </a:p>
          <a:p>
            <a:pPr lvl="7"/>
            <a:r>
              <a:rPr lang="en-GB" dirty="0"/>
              <a:t>08</a:t>
            </a:r>
          </a:p>
          <a:p>
            <a:pPr lvl="8"/>
            <a:r>
              <a:rPr lang="en-GB" dirty="0"/>
              <a:t>09</a:t>
            </a:r>
          </a:p>
        </p:txBody>
      </p:sp>
      <p:cxnSp>
        <p:nvCxnSpPr>
          <p:cNvPr id="20" name="Gerade Verbindung 19"/>
          <p:cNvCxnSpPr/>
          <p:nvPr/>
        </p:nvCxnSpPr>
        <p:spPr>
          <a:xfrm flipH="1">
            <a:off x="-313506" y="1529080"/>
            <a:ext cx="21602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89658" y="6494399"/>
            <a:ext cx="1306854" cy="12311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>
              <a:defRPr sz="800"/>
            </a:lvl1pPr>
          </a:lstStyle>
          <a:p>
            <a:pPr lvl="0"/>
            <a:fld id="{C7B0E912-44C6-4F50-8F04-25652CCB8699}" type="datetime5">
              <a:rPr lang="en-GB" smtClean="0"/>
              <a:t>17-Sep-21</a:t>
            </a:fld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5838066" y="6499634"/>
            <a:ext cx="514281" cy="117877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de-DE"/>
            </a:defPPr>
            <a:lvl1pPr>
              <a:defRPr sz="800"/>
            </a:lvl1pPr>
          </a:lstStyle>
          <a:p>
            <a:pPr lvl="0" algn="ctr"/>
            <a:fld id="{744D5B74-67DF-4E9D-A007-6E5D508373B7}" type="slidenum">
              <a:rPr lang="en-GB" smtClean="0"/>
              <a:pPr lvl="0" algn="ctr"/>
              <a:t>‹#›</a:t>
            </a:fld>
            <a:endParaRPr lang="en-GB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84281" y="260709"/>
            <a:ext cx="310896" cy="31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MSIPCMContentMarking" descr="{&quot;HashCode&quot;:417909460,&quot;Placement&quot;:&quot;Header&quot;,&quot;Top&quot;:0.0,&quot;Left&quot;:453.232849,&quot;SlideWidth&quot;:959,&quot;SlideHeight&quot;:540}">
            <a:extLst>
              <a:ext uri="{FF2B5EF4-FFF2-40B4-BE49-F238E27FC236}">
                <a16:creationId xmlns:a16="http://schemas.microsoft.com/office/drawing/2014/main" id="{D0E0D84C-CE38-4B79-A432-6A111E4CF6C0}"/>
              </a:ext>
            </a:extLst>
          </p:cNvPr>
          <p:cNvSpPr txBox="1"/>
          <p:nvPr userDrawn="1"/>
        </p:nvSpPr>
        <p:spPr>
          <a:xfrm>
            <a:off x="5756057" y="0"/>
            <a:ext cx="678298" cy="26234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  <a:endParaRPr lang="de-DE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8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984" r:id="rId2"/>
    <p:sldLayoutId id="2147483764" r:id="rId3"/>
    <p:sldLayoutId id="2147483740" r:id="rId4"/>
    <p:sldLayoutId id="2147483706" r:id="rId5"/>
    <p:sldLayoutId id="2147483710" r:id="rId6"/>
    <p:sldLayoutId id="2147483714" r:id="rId7"/>
    <p:sldLayoutId id="2147483716" r:id="rId8"/>
    <p:sldLayoutId id="2147483745" r:id="rId9"/>
    <p:sldLayoutId id="2147483769" r:id="rId10"/>
    <p:sldLayoutId id="2147483762" r:id="rId11"/>
    <p:sldLayoutId id="2147483739" r:id="rId12"/>
    <p:sldLayoutId id="2147483719" r:id="rId13"/>
    <p:sldLayoutId id="2147483724" r:id="rId14"/>
    <p:sldLayoutId id="2147483725" r:id="rId15"/>
    <p:sldLayoutId id="2147483981" r:id="rId16"/>
    <p:sldLayoutId id="2147483983" r:id="rId17"/>
    <p:sldLayoutId id="2147483997" r:id="rId18"/>
    <p:sldLayoutId id="2147484018" r:id="rId19"/>
  </p:sldLayoutIdLst>
  <p:hf sldNum="0" hdr="0" ftr="0" dt="0"/>
  <p:txStyles>
    <p:titleStyle>
      <a:lvl1pPr algn="l" defTabSz="1219170" rtl="0" eaLnBrk="1" latinLnBrk="0" hangingPunct="1">
        <a:spcBef>
          <a:spcPct val="0"/>
        </a:spcBef>
        <a:buNone/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800" b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179388" marR="0" indent="-179388" algn="l" defTabSz="1219170" rtl="0" eaLnBrk="1" fontAlgn="auto" latinLnBrk="0" hangingPunct="1">
        <a:lnSpc>
          <a:spcPct val="100000"/>
        </a:lnSpc>
        <a:spcBef>
          <a:spcPts val="200"/>
        </a:spcBef>
        <a:spcAft>
          <a:spcPts val="200"/>
        </a:spcAft>
        <a:buClrTx/>
        <a:buSzTx/>
        <a:buFont typeface="Arial" panose="020B0604020202020204" pitchFamily="34" charset="0"/>
        <a:buChar char="•"/>
        <a:tabLst/>
        <a:defRPr lang="en-GB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65760" indent="-179388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37061" indent="-237061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1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2764" indent="-122764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+mj-lt"/>
        <a:buAutoNum type="arabicParenR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 descr="Standard-Headline" title="Standard-Headline"/>
          <p:cNvSpPr>
            <a:spLocks noGrp="1"/>
          </p:cNvSpPr>
          <p:nvPr>
            <p:ph type="title"/>
          </p:nvPr>
        </p:nvSpPr>
        <p:spPr>
          <a:xfrm>
            <a:off x="507934" y="261939"/>
            <a:ext cx="10672963" cy="768350"/>
          </a:xfrm>
          <a:prstGeom prst="rect">
            <a:avLst/>
          </a:prstGeom>
        </p:spPr>
        <p:txBody>
          <a:bodyPr vert="horz" wrap="square" lIns="0" tIns="288000" rIns="0" bIns="0" rtlCol="0" anchor="t">
            <a:noAutofit/>
          </a:bodyPr>
          <a:lstStyle/>
          <a:p>
            <a:r>
              <a:rPr lang="en-GB" noProof="0" dirty="0" err="1"/>
              <a:t>TitLE</a:t>
            </a:r>
            <a:endParaRPr lang="en-GB" noProof="0" dirty="0"/>
          </a:p>
        </p:txBody>
      </p:sp>
      <p:cxnSp>
        <p:nvCxnSpPr>
          <p:cNvPr id="183" name="Gerade Verbindung 182"/>
          <p:cNvCxnSpPr/>
          <p:nvPr/>
        </p:nvCxnSpPr>
        <p:spPr>
          <a:xfrm>
            <a:off x="6095206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/>
          <p:cNvCxnSpPr/>
          <p:nvPr/>
        </p:nvCxnSpPr>
        <p:spPr>
          <a:xfrm>
            <a:off x="51183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/>
          <p:cNvCxnSpPr/>
          <p:nvPr/>
        </p:nvCxnSpPr>
        <p:spPr>
          <a:xfrm>
            <a:off x="330585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/>
          <p:cNvCxnSpPr/>
          <p:nvPr/>
        </p:nvCxnSpPr>
        <p:spPr>
          <a:xfrm>
            <a:off x="8884945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/>
          <p:cNvCxnSpPr/>
          <p:nvPr/>
        </p:nvCxnSpPr>
        <p:spPr>
          <a:xfrm>
            <a:off x="11688970" y="-216000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/>
          <p:cNvCxnSpPr/>
          <p:nvPr/>
        </p:nvCxnSpPr>
        <p:spPr>
          <a:xfrm>
            <a:off x="6099016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/>
          <p:cNvCxnSpPr/>
          <p:nvPr/>
        </p:nvCxnSpPr>
        <p:spPr>
          <a:xfrm>
            <a:off x="51564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/>
          <p:cNvCxnSpPr/>
          <p:nvPr/>
        </p:nvCxnSpPr>
        <p:spPr>
          <a:xfrm>
            <a:off x="330966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/>
          <p:cNvCxnSpPr/>
          <p:nvPr/>
        </p:nvCxnSpPr>
        <p:spPr>
          <a:xfrm>
            <a:off x="8888755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/>
          <p:cNvCxnSpPr/>
          <p:nvPr/>
        </p:nvCxnSpPr>
        <p:spPr>
          <a:xfrm>
            <a:off x="11692780" y="6889988"/>
            <a:ext cx="0" cy="162018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117"/>
          <p:cNvCxnSpPr/>
          <p:nvPr/>
        </p:nvCxnSpPr>
        <p:spPr>
          <a:xfrm flipH="1">
            <a:off x="-313506" y="1273175"/>
            <a:ext cx="21602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>
            <a:off x="-313506" y="1529080"/>
            <a:ext cx="216024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8"/>
          <p:cNvSpPr txBox="1"/>
          <p:nvPr userDrawn="1"/>
        </p:nvSpPr>
        <p:spPr>
          <a:xfrm>
            <a:off x="507600" y="6494400"/>
            <a:ext cx="22203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dirty="0"/>
              <a:t>H4 | GTA | GDA | Global Domain Model 2020</a:t>
            </a:r>
            <a:endParaRPr lang="en-GB" sz="7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7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Copyright Allianz SE</a:t>
            </a:r>
            <a:endParaRPr lang="en-GB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SIPCMContentMarking" descr="{&quot;HashCode&quot;:417909460,&quot;Placement&quot;:&quot;Header&quot;,&quot;Top&quot;:0.0,&quot;Left&quot;:453.232849,&quot;SlideWidth&quot;:959,&quot;SlideHeight&quot;:540}">
            <a:extLst>
              <a:ext uri="{FF2B5EF4-FFF2-40B4-BE49-F238E27FC236}">
                <a16:creationId xmlns:a16="http://schemas.microsoft.com/office/drawing/2014/main" id="{6F0E35A9-6A8B-4584-91CB-BD993474F40B}"/>
              </a:ext>
            </a:extLst>
          </p:cNvPr>
          <p:cNvSpPr txBox="1"/>
          <p:nvPr userDrawn="1"/>
        </p:nvSpPr>
        <p:spPr>
          <a:xfrm>
            <a:off x="5756057" y="0"/>
            <a:ext cx="678298" cy="262344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de-DE" sz="10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  <a:endParaRPr lang="de-DE" sz="1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353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6" r:id="rId14"/>
    <p:sldLayoutId id="2147483937" r:id="rId15"/>
    <p:sldLayoutId id="2147483938" r:id="rId16"/>
    <p:sldLayoutId id="2147483939" r:id="rId17"/>
    <p:sldLayoutId id="2147483940" r:id="rId18"/>
    <p:sldLayoutId id="2147483941" r:id="rId19"/>
    <p:sldLayoutId id="2147483942" r:id="rId20"/>
    <p:sldLayoutId id="2147483943" r:id="rId21"/>
    <p:sldLayoutId id="2147483944" r:id="rId22"/>
    <p:sldLayoutId id="2147483945" r:id="rId23"/>
    <p:sldLayoutId id="2147483946" r:id="rId24"/>
    <p:sldLayoutId id="2147483947" r:id="rId25"/>
    <p:sldLayoutId id="2147483948" r:id="rId26"/>
  </p:sldLayoutIdLst>
  <p:hf sldNum="0" hdr="0" ftr="0" dt="0"/>
  <p:txStyles>
    <p:titleStyle>
      <a:lvl1pPr algn="l" defTabSz="1219170" rtl="0" eaLnBrk="1" latinLnBrk="0" hangingPunct="1">
        <a:spcBef>
          <a:spcPct val="0"/>
        </a:spcBef>
        <a:buNone/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800" b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179388" marR="0" indent="-179388" algn="l" defTabSz="1219170" rtl="0" eaLnBrk="1" fontAlgn="auto" latinLnBrk="0" hangingPunct="1">
        <a:lnSpc>
          <a:spcPct val="100000"/>
        </a:lnSpc>
        <a:spcBef>
          <a:spcPts val="200"/>
        </a:spcBef>
        <a:spcAft>
          <a:spcPts val="200"/>
        </a:spcAft>
        <a:buClrTx/>
        <a:buSzTx/>
        <a:buFont typeface="Arial" panose="020B0604020202020204" pitchFamily="34" charset="0"/>
        <a:buChar char="•"/>
        <a:tabLst/>
        <a:defRPr lang="en-GB" sz="18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54013" indent="-179388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237061" indent="-237061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1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22764" indent="-122764" algn="l" defTabSz="121917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+mj-lt"/>
        <a:buAutoNum type="arabicParenR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4B2E3B-6FF9-48A9-9FF4-662C8C5AA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1" y="365210"/>
            <a:ext cx="10514231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A72A0-5BE2-4FFB-AD9C-FB5754587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6AE3E-DAA8-4C6D-9B52-F24A580C8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91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28B2E-5745-4BC7-BF56-E5B3C2DFDE90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6D171-E014-44C6-AD66-15F7283D6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75" y="6357822"/>
            <a:ext cx="4114264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424F0-053B-4179-9258-1626922D9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7822"/>
            <a:ext cx="2742843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BA6B9-B91B-44A8-A50B-E18668FC2B1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MSIPCMContentMarking" descr="{&quot;HashCode&quot;:417909460,&quot;Placement&quot;:&quot;Header&quot;,&quot;Top&quot;:0.0,&quot;Left&quot;:453.232849,&quot;SlideWidth&quot;:959,&quot;SlideHeight&quot;:540}">
            <a:extLst>
              <a:ext uri="{FF2B5EF4-FFF2-40B4-BE49-F238E27FC236}">
                <a16:creationId xmlns:a16="http://schemas.microsoft.com/office/drawing/2014/main" id="{F4B81FD8-321F-4334-9019-77BF898D9F8C}"/>
              </a:ext>
            </a:extLst>
          </p:cNvPr>
          <p:cNvSpPr txBox="1"/>
          <p:nvPr userDrawn="1"/>
        </p:nvSpPr>
        <p:spPr>
          <a:xfrm>
            <a:off x="5756057" y="0"/>
            <a:ext cx="6782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7147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2" descr="C:\Users\i89350\Downloads\shutterstock_574955047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841876" y="15767"/>
            <a:ext cx="7348538" cy="534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Placeholder 20"/>
          <p:cNvSpPr>
            <a:spLocks noGrp="1"/>
          </p:cNvSpPr>
          <p:nvPr>
            <p:ph type="body" sz="quarter" idx="15"/>
          </p:nvPr>
        </p:nvSpPr>
        <p:spPr>
          <a:solidFill>
            <a:srgbClr val="007D8C"/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4294967295"/>
          </p:nvPr>
        </p:nvSpPr>
        <p:spPr>
          <a:xfrm>
            <a:off x="508000" y="2681453"/>
            <a:ext cx="4069756" cy="1528762"/>
          </a:xfrm>
        </p:spPr>
        <p:txBody>
          <a:bodyPr/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H4-GTA-GDA</a:t>
            </a:r>
          </a:p>
          <a:p>
            <a:r>
              <a:rPr lang="en-GB" dirty="0">
                <a:solidFill>
                  <a:schemeClr val="bg1"/>
                </a:solidFill>
              </a:rPr>
              <a:t>Munich, July 21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507934" y="765498"/>
            <a:ext cx="7367653" cy="237311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architecture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HARMONIZED LAYER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DESIGN &amp; USAGE</a:t>
            </a:r>
            <a:br>
              <a:rPr lang="en-US" dirty="0">
                <a:solidFill>
                  <a:schemeClr val="accent5"/>
                </a:solidFill>
              </a:rPr>
            </a:b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7935" y="546100"/>
            <a:ext cx="819135" cy="215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Allianz SE</a:t>
            </a:r>
          </a:p>
        </p:txBody>
      </p:sp>
    </p:spTree>
    <p:extLst>
      <p:ext uri="{BB962C8B-B14F-4D97-AF65-F5344CB8AC3E}">
        <p14:creationId xmlns:p14="http://schemas.microsoft.com/office/powerpoint/2010/main" val="320313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1128F0-1192-48CD-994E-9431C067F8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4C6D45A-38E9-4A20-9853-CD875264922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1162783"/>
              </p:ext>
            </p:extLst>
          </p:nvPr>
        </p:nvGraphicFramePr>
        <p:xfrm>
          <a:off x="1791145" y="1751711"/>
          <a:ext cx="8209280" cy="426865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4104640">
                  <a:extLst>
                    <a:ext uri="{9D8B030D-6E8A-4147-A177-3AD203B41FA5}">
                      <a16:colId xmlns:a16="http://schemas.microsoft.com/office/drawing/2014/main" val="2647841324"/>
                    </a:ext>
                  </a:extLst>
                </a:gridCol>
                <a:gridCol w="4104640">
                  <a:extLst>
                    <a:ext uri="{9D8B030D-6E8A-4147-A177-3AD203B41FA5}">
                      <a16:colId xmlns:a16="http://schemas.microsoft.com/office/drawing/2014/main" val="2522988123"/>
                    </a:ext>
                  </a:extLst>
                </a:gridCol>
              </a:tblGrid>
              <a:tr h="416923">
                <a:tc>
                  <a:txBody>
                    <a:bodyPr/>
                    <a:lstStyle/>
                    <a:p>
                      <a:r>
                        <a:rPr lang="fr-FR" sz="1800" dirty="0"/>
                        <a:t>Data Vault 2.0 </a:t>
                      </a:r>
                      <a:r>
                        <a:rPr lang="fr-FR" sz="1800" dirty="0" err="1"/>
                        <a:t>specification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/>
                        <a:t>Allianz </a:t>
                      </a:r>
                      <a:r>
                        <a:rPr lang="fr-FR" sz="1800" dirty="0" err="1"/>
                        <a:t>Harmonized</a:t>
                      </a:r>
                      <a:r>
                        <a:rPr lang="fr-FR" sz="1800" dirty="0"/>
                        <a:t> Layer design</a:t>
                      </a:r>
                      <a:endParaRPr lang="de-DE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780248"/>
                  </a:ext>
                </a:extLst>
              </a:tr>
              <a:tr h="498929">
                <a:tc gridSpan="2">
                  <a:txBody>
                    <a:bodyPr/>
                    <a:lstStyle/>
                    <a:p>
                      <a:r>
                        <a:rPr lang="en-US" sz="1400" dirty="0"/>
                        <a:t>Can easily adapt to changing (agile) environments by allowing for new data sources to be added without impacting the existing design → no need for reengineering</a:t>
                      </a:r>
                    </a:p>
                    <a:p>
                      <a:r>
                        <a:rPr lang="en-US" sz="1400" dirty="0"/>
                        <a:t>Supports large sets of data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194979"/>
                  </a:ext>
                </a:extLst>
              </a:tr>
              <a:tr h="498929">
                <a:tc gridSpan="2"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Consisting of the three main entities: Hubs, Links and Satellites</a:t>
                      </a:r>
                      <a:endParaRPr lang="de-DE" sz="1400" kern="1200" dirty="0">
                        <a:effectLst/>
                      </a:endParaRPr>
                    </a:p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702145"/>
                  </a:ext>
                </a:extLst>
              </a:tr>
              <a:tr h="498929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Keys generated using hash key logic</a:t>
                      </a:r>
                      <a:endParaRPr lang="de-DE" sz="1400" kern="1200" dirty="0">
                        <a:effectLst/>
                      </a:endParaRPr>
                    </a:p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effectLst/>
                        </a:rPr>
                        <a:t>Using md5-function to generate keys</a:t>
                      </a:r>
                      <a:endParaRPr lang="de-DE" sz="1400" kern="1200" dirty="0">
                        <a:effectLst/>
                      </a:endParaRPr>
                    </a:p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925872"/>
                  </a:ext>
                </a:extLst>
              </a:tr>
              <a:tr h="498929"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2 </a:t>
                      </a:r>
                      <a:r>
                        <a:rPr lang="fr-FR" sz="1400" dirty="0" err="1"/>
                        <a:t>steps</a:t>
                      </a:r>
                      <a:r>
                        <a:rPr lang="fr-FR" sz="1400" dirty="0"/>
                        <a:t> data </a:t>
                      </a:r>
                      <a:r>
                        <a:rPr lang="fr-FR" sz="1400" dirty="0" err="1"/>
                        <a:t>harmonization</a:t>
                      </a:r>
                      <a:r>
                        <a:rPr lang="fr-FR" sz="1400" dirty="0"/>
                        <a:t> process, first </a:t>
                      </a:r>
                      <a:r>
                        <a:rPr lang="fr-FR" sz="1400" dirty="0" err="1"/>
                        <a:t>through</a:t>
                      </a:r>
                      <a:r>
                        <a:rPr lang="fr-FR" sz="1400" dirty="0"/>
                        <a:t> « </a:t>
                      </a:r>
                      <a:r>
                        <a:rPr lang="fr-FR" sz="1400" dirty="0" err="1"/>
                        <a:t>raw</a:t>
                      </a:r>
                      <a:r>
                        <a:rPr lang="fr-FR" sz="1400" dirty="0"/>
                        <a:t> Vault » &amp; </a:t>
                      </a:r>
                      <a:r>
                        <a:rPr lang="fr-FR" sz="1400" dirty="0" err="1"/>
                        <a:t>then</a:t>
                      </a:r>
                      <a:r>
                        <a:rPr lang="fr-FR" sz="1400" dirty="0"/>
                        <a:t> </a:t>
                      </a:r>
                      <a:r>
                        <a:rPr lang="fr-FR" sz="1400" dirty="0" err="1"/>
                        <a:t>into</a:t>
                      </a:r>
                      <a:r>
                        <a:rPr lang="fr-FR" sz="1400" dirty="0"/>
                        <a:t> « Business Vault »</a:t>
                      </a:r>
                      <a:endParaRPr lang="de-DE" sz="1400" dirty="0"/>
                    </a:p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sz="1400" kern="1200" dirty="0">
                          <a:effectLst/>
                        </a:rPr>
                        <a:t>Harmonization performed : </a:t>
                      </a:r>
                    </a:p>
                    <a:p>
                      <a:pPr lvl="1"/>
                      <a:r>
                        <a:rPr lang="en-US" sz="1400" kern="1200" dirty="0">
                          <a:effectLst/>
                        </a:rPr>
                        <a:t>a. during ingestion process </a:t>
                      </a:r>
                      <a:r>
                        <a:rPr lang="en-US" sz="1400" kern="1200" dirty="0" err="1">
                          <a:effectLst/>
                        </a:rPr>
                        <a:t>eg</a:t>
                      </a:r>
                      <a:r>
                        <a:rPr lang="en-US" sz="1400" kern="1200" dirty="0">
                          <a:effectLst/>
                        </a:rPr>
                        <a:t> column name alignment, data type, transformations/concatenation of fields.</a:t>
                      </a:r>
                    </a:p>
                    <a:p>
                      <a:pPr lvl="1"/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b. Within Harmonization Layer : summary satellites ?</a:t>
                      </a:r>
                    </a:p>
                    <a:p>
                      <a:pPr lvl="1"/>
                      <a:r>
                        <a:rPr lang="en-US" sz="1400" kern="1200" dirty="0">
                          <a:solidFill>
                            <a:srgbClr val="FF0000"/>
                          </a:solidFill>
                          <a:effectLst/>
                        </a:rPr>
                        <a:t>c. Reference data ?</a:t>
                      </a:r>
                      <a:endParaRPr lang="de-DE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221583"/>
                  </a:ext>
                </a:extLst>
              </a:tr>
              <a:tr h="498929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250652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39D184-3928-45DD-A18B-DE486663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HARMONIZED LAYER VS DATA VAULT 2.0</a:t>
            </a:r>
            <a:br>
              <a:rPr lang="fr-FR" dirty="0"/>
            </a:br>
            <a:r>
              <a:rPr lang="fr-FR" dirty="0"/>
              <a:t>SIMILARITIES &amp; DIFFERENCES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FB208-AA76-4CF9-BC73-E83897AED9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76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83AF2D-6F16-47B8-B00D-31EE9BCA61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FB5CD-C1ED-4BC8-852D-D885CE49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MODEL GOVERNANCE 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603FA0-DA82-45B6-9EC4-9324CFF540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BA21261-5D51-449A-ACDE-BD3F141F7B96}"/>
              </a:ext>
            </a:extLst>
          </p:cNvPr>
          <p:cNvSpPr/>
          <p:nvPr/>
        </p:nvSpPr>
        <p:spPr>
          <a:xfrm>
            <a:off x="495966" y="1720064"/>
            <a:ext cx="855971" cy="3388981"/>
          </a:xfrm>
          <a:prstGeom prst="downArrow">
            <a:avLst/>
          </a:pr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vert270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Global Data Initiatives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B06171F-4CD5-4D23-B38C-6F4E335D372F}"/>
              </a:ext>
            </a:extLst>
          </p:cNvPr>
          <p:cNvSpPr/>
          <p:nvPr/>
        </p:nvSpPr>
        <p:spPr>
          <a:xfrm flipV="1">
            <a:off x="-10521" y="4698146"/>
            <a:ext cx="855971" cy="1284642"/>
          </a:xfrm>
          <a:prstGeom prst="downArrow">
            <a:avLst/>
          </a:pr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vert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OE  Data needs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6B9BEA-C61B-400A-9200-629319C2624F}"/>
              </a:ext>
            </a:extLst>
          </p:cNvPr>
          <p:cNvSpPr/>
          <p:nvPr/>
        </p:nvSpPr>
        <p:spPr>
          <a:xfrm>
            <a:off x="4799571" y="1746190"/>
            <a:ext cx="1162152" cy="636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i="1" dirty="0">
                <a:solidFill>
                  <a:schemeClr val="tx2"/>
                </a:solidFill>
              </a:rPr>
              <a:t>Global Data Fitness Council /H4</a:t>
            </a:r>
            <a:endParaRPr lang="de-DE" sz="1400" i="1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7C3931-1D09-45E4-B044-9DA713BC4B7E}"/>
              </a:ext>
            </a:extLst>
          </p:cNvPr>
          <p:cNvSpPr/>
          <p:nvPr/>
        </p:nvSpPr>
        <p:spPr>
          <a:xfrm>
            <a:off x="4807574" y="3403735"/>
            <a:ext cx="1162152" cy="636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i="1" dirty="0">
                <a:solidFill>
                  <a:schemeClr val="tx2"/>
                </a:solidFill>
              </a:rPr>
              <a:t>H4 / AZ Tech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i="1" dirty="0">
                <a:solidFill>
                  <a:schemeClr val="tx2"/>
                </a:solidFill>
              </a:rPr>
              <a:t>+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i="1" dirty="0">
                <a:solidFill>
                  <a:schemeClr val="tx2"/>
                </a:solidFill>
              </a:rPr>
              <a:t>Project owners</a:t>
            </a:r>
            <a:endParaRPr lang="de-DE" sz="1400" i="1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E56E24-8E28-4CF7-97E8-E48215D868F5}"/>
              </a:ext>
            </a:extLst>
          </p:cNvPr>
          <p:cNvSpPr/>
          <p:nvPr/>
        </p:nvSpPr>
        <p:spPr>
          <a:xfrm>
            <a:off x="4807574" y="4880927"/>
            <a:ext cx="1335640" cy="6369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i="1" dirty="0">
                <a:solidFill>
                  <a:schemeClr val="tx2"/>
                </a:solidFill>
              </a:rPr>
              <a:t>OE‘s</a:t>
            </a:r>
            <a:endParaRPr lang="de-DE" sz="1400" i="1" dirty="0">
              <a:solidFill>
                <a:schemeClr val="tx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F74B2E-90E1-4BC0-8002-7FCAE4F430CB}"/>
              </a:ext>
            </a:extLst>
          </p:cNvPr>
          <p:cNvGrpSpPr/>
          <p:nvPr/>
        </p:nvGrpSpPr>
        <p:grpSpPr>
          <a:xfrm>
            <a:off x="1572846" y="1720064"/>
            <a:ext cx="2946903" cy="3771735"/>
            <a:chOff x="1572846" y="1720064"/>
            <a:chExt cx="3512970" cy="37717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860C98-5B75-491A-BF63-54E3CF56A89A}"/>
                </a:ext>
              </a:extLst>
            </p:cNvPr>
            <p:cNvSpPr/>
            <p:nvPr/>
          </p:nvSpPr>
          <p:spPr>
            <a:xfrm>
              <a:off x="3750176" y="1720064"/>
              <a:ext cx="1335640" cy="636998"/>
            </a:xfrm>
            <a:prstGeom prst="rect">
              <a:avLst/>
            </a:prstGeom>
            <a:solidFill>
              <a:srgbClr val="F4F2F2"/>
            </a:solidFill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>
                  <a:solidFill>
                    <a:schemeClr val="tx2"/>
                  </a:solidFill>
                </a:rPr>
                <a:t>Enterprise Ontology</a:t>
              </a:r>
              <a:endParaRPr lang="de-DE" sz="1400" dirty="0">
                <a:solidFill>
                  <a:schemeClr val="tx2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696F9E-0615-4AB4-9B8F-9C5D29FBC427}"/>
                </a:ext>
              </a:extLst>
            </p:cNvPr>
            <p:cNvSpPr/>
            <p:nvPr/>
          </p:nvSpPr>
          <p:spPr>
            <a:xfrm>
              <a:off x="1579262" y="1720064"/>
              <a:ext cx="1335640" cy="636998"/>
            </a:xfrm>
            <a:prstGeom prst="rect">
              <a:avLst/>
            </a:prstGeom>
            <a:solidFill>
              <a:srgbClr val="F4F2F2"/>
            </a:solidFill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>
                  <a:solidFill>
                    <a:schemeClr val="tx2"/>
                  </a:solidFill>
                </a:rPr>
                <a:t>Global Business Glossary</a:t>
              </a:r>
              <a:endParaRPr lang="de-DE" sz="1400" dirty="0">
                <a:solidFill>
                  <a:schemeClr val="tx2"/>
                </a:solidFill>
              </a:endParaRPr>
            </a:p>
          </p:txBody>
        </p:sp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DE8D5AFC-F38C-4D0B-B37F-5F0E1021C30A}"/>
                </a:ext>
              </a:extLst>
            </p:cNvPr>
            <p:cNvSpPr/>
            <p:nvPr/>
          </p:nvSpPr>
          <p:spPr>
            <a:xfrm>
              <a:off x="2956160" y="1781387"/>
              <a:ext cx="752758" cy="514351"/>
            </a:xfrm>
            <a:prstGeom prst="leftRightArrow">
              <a:avLst>
                <a:gd name="adj1" fmla="val 60959"/>
                <a:gd name="adj2" fmla="val 50000"/>
              </a:avLst>
            </a:prstGeom>
            <a:solidFill>
              <a:srgbClr val="F4F2F2"/>
            </a:solidFill>
            <a:ln>
              <a:solidFill>
                <a:schemeClr val="tx2"/>
              </a:solidFill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100"/>
                </a:spcBef>
                <a:spcAft>
                  <a:spcPts val="100"/>
                </a:spcAft>
              </a:pPr>
              <a:r>
                <a:rPr lang="en-US" sz="900" dirty="0">
                  <a:solidFill>
                    <a:schemeClr val="tx2"/>
                  </a:solidFill>
                </a:rPr>
                <a:t>sync</a:t>
              </a:r>
              <a:endParaRPr lang="de-DE" sz="900" dirty="0">
                <a:solidFill>
                  <a:schemeClr val="tx2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E1EA75-0756-4302-BC84-4E6A73906D72}"/>
                </a:ext>
              </a:extLst>
            </p:cNvPr>
            <p:cNvSpPr/>
            <p:nvPr/>
          </p:nvSpPr>
          <p:spPr>
            <a:xfrm>
              <a:off x="1579262" y="3001710"/>
              <a:ext cx="3506554" cy="636998"/>
            </a:xfrm>
            <a:prstGeom prst="rect">
              <a:avLst/>
            </a:prstGeom>
            <a:solidFill>
              <a:srgbClr val="F4F2F2"/>
            </a:solidFill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>
                  <a:solidFill>
                    <a:schemeClr val="tx2"/>
                  </a:solidFill>
                </a:rPr>
                <a:t>GHLM</a:t>
              </a:r>
              <a:endParaRPr lang="de-DE" sz="1400" dirty="0">
                <a:solidFill>
                  <a:schemeClr val="tx2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CB0321-15E5-4EAF-A054-C14E7A09E292}"/>
                </a:ext>
              </a:extLst>
            </p:cNvPr>
            <p:cNvSpPr/>
            <p:nvPr/>
          </p:nvSpPr>
          <p:spPr>
            <a:xfrm>
              <a:off x="1579262" y="3769006"/>
              <a:ext cx="3506554" cy="636998"/>
            </a:xfrm>
            <a:prstGeom prst="rect">
              <a:avLst/>
            </a:prstGeom>
            <a:solidFill>
              <a:srgbClr val="F4F2F2"/>
            </a:solidFill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>
                  <a:solidFill>
                    <a:schemeClr val="tx2"/>
                  </a:solidFill>
                </a:rPr>
                <a:t>CIM</a:t>
              </a:r>
              <a:endParaRPr lang="de-DE" sz="1400" dirty="0">
                <a:solidFill>
                  <a:schemeClr val="tx2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DC467C-6834-4011-B7DF-319CD12F23B4}"/>
                </a:ext>
              </a:extLst>
            </p:cNvPr>
            <p:cNvSpPr/>
            <p:nvPr/>
          </p:nvSpPr>
          <p:spPr>
            <a:xfrm>
              <a:off x="1572846" y="4854801"/>
              <a:ext cx="3506554" cy="636998"/>
            </a:xfrm>
            <a:prstGeom prst="rect">
              <a:avLst/>
            </a:prstGeom>
            <a:solidFill>
              <a:srgbClr val="F4F2F2"/>
            </a:solidFill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dirty="0">
                  <a:solidFill>
                    <a:schemeClr val="tx2"/>
                  </a:solidFill>
                </a:rPr>
                <a:t>LHLM</a:t>
              </a:r>
              <a:endParaRPr lang="de-DE" sz="1400" dirty="0">
                <a:solidFill>
                  <a:schemeClr val="tx2"/>
                </a:solidFill>
              </a:endParaRPr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8A3A56F6-2293-4D7E-876B-0CE2BEA6F7A6}"/>
                </a:ext>
              </a:extLst>
            </p:cNvPr>
            <p:cNvSpPr/>
            <p:nvPr/>
          </p:nvSpPr>
          <p:spPr>
            <a:xfrm>
              <a:off x="1999127" y="2504411"/>
              <a:ext cx="2703502" cy="349950"/>
            </a:xfrm>
            <a:prstGeom prst="downArrow">
              <a:avLst/>
            </a:prstGeom>
            <a:solidFill>
              <a:srgbClr val="F4F2F2"/>
            </a:solidFill>
            <a:ln>
              <a:solidFill>
                <a:schemeClr val="tx2"/>
              </a:solidFill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900" dirty="0">
                  <a:solidFill>
                    <a:schemeClr val="tx2"/>
                  </a:solidFill>
                </a:rPr>
                <a:t>Drives</a:t>
              </a:r>
              <a:endParaRPr lang="de-DE" sz="900" dirty="0">
                <a:solidFill>
                  <a:schemeClr val="tx2"/>
                </a:solidFill>
              </a:endParaRPr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6E17CB50-9BD5-4D85-9A19-887395AB772C}"/>
                </a:ext>
              </a:extLst>
            </p:cNvPr>
            <p:cNvSpPr/>
            <p:nvPr/>
          </p:nvSpPr>
          <p:spPr>
            <a:xfrm>
              <a:off x="1999127" y="4443527"/>
              <a:ext cx="2703502" cy="349950"/>
            </a:xfrm>
            <a:prstGeom prst="downArrow">
              <a:avLst/>
            </a:prstGeom>
            <a:solidFill>
              <a:srgbClr val="F4F2F2"/>
            </a:solidFill>
            <a:ln>
              <a:solidFill>
                <a:schemeClr val="tx2"/>
              </a:solidFill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900" dirty="0">
                  <a:solidFill>
                    <a:schemeClr val="tx2"/>
                  </a:solidFill>
                </a:rPr>
                <a:t>Hub structure</a:t>
              </a:r>
              <a:endParaRPr lang="de-DE" sz="900" dirty="0">
                <a:solidFill>
                  <a:schemeClr val="tx2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4B39115-673F-43E5-842E-BB44C21E7341}"/>
              </a:ext>
            </a:extLst>
          </p:cNvPr>
          <p:cNvSpPr txBox="1"/>
          <p:nvPr/>
        </p:nvSpPr>
        <p:spPr>
          <a:xfrm>
            <a:off x="6311802" y="1284033"/>
            <a:ext cx="5636033" cy="4715888"/>
          </a:xfrm>
          <a:prstGeom prst="rect">
            <a:avLst/>
          </a:prstGeom>
          <a:solidFill>
            <a:srgbClr val="EBE7DB"/>
          </a:solidFill>
          <a:ln>
            <a:solidFill>
              <a:srgbClr val="007D8C"/>
            </a:solidFill>
          </a:ln>
        </p:spPr>
        <p:txBody>
          <a:bodyPr vert="horz" wrap="square" lIns="72000" tIns="72000" rIns="72000" bIns="72000" rtlCol="0">
            <a:spAutoFit/>
          </a:bodyPr>
          <a:lstStyle/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Aligned Design principles </a:t>
            </a:r>
          </a:p>
          <a:p>
            <a:pPr marL="952485" lvl="1" indent="-342900">
              <a:buFont typeface="Wingdings" panose="05000000000000000000" pitchFamily="2" charset="2"/>
              <a:buChar char="ü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100" dirty="0"/>
              <a:t>Global Business </a:t>
            </a:r>
            <a:r>
              <a:rPr lang="fr-FR" sz="1100" dirty="0" err="1"/>
              <a:t>Glossary</a:t>
            </a:r>
            <a:r>
              <a:rPr lang="fr-FR" sz="1100" dirty="0"/>
              <a:t> (GBG)</a:t>
            </a:r>
          </a:p>
          <a:p>
            <a:r>
              <a:rPr lang="en-US" sz="1100" dirty="0"/>
              <a:t>Aligned definitions of all business terms and data attributes that are critical for Allianz’s business.</a:t>
            </a:r>
          </a:p>
          <a:p>
            <a:endParaRPr lang="fr-FR" sz="1100" dirty="0"/>
          </a:p>
          <a:p>
            <a:r>
              <a:rPr lang="fr-FR" sz="1100" dirty="0"/>
              <a:t>Enterprise </a:t>
            </a:r>
            <a:r>
              <a:rPr lang="fr-FR" sz="1100" dirty="0" err="1"/>
              <a:t>Ontology</a:t>
            </a:r>
            <a:r>
              <a:rPr lang="fr-FR" sz="1100" dirty="0"/>
              <a:t> (EON)</a:t>
            </a:r>
          </a:p>
          <a:p>
            <a:r>
              <a:rPr lang="en-US" sz="1100" dirty="0"/>
              <a:t>Adds relationships to the glossary and shapes it into a human and machine-readable model using sematic technologies and linked data.</a:t>
            </a:r>
          </a:p>
          <a:p>
            <a:endParaRPr lang="fr-FR" sz="1100" dirty="0"/>
          </a:p>
          <a:p>
            <a:r>
              <a:rPr lang="fr-FR" sz="1100" dirty="0"/>
              <a:t>Global </a:t>
            </a:r>
            <a:r>
              <a:rPr lang="fr-FR" sz="1100" dirty="0" err="1"/>
              <a:t>Harmonized</a:t>
            </a:r>
            <a:r>
              <a:rPr lang="fr-FR" sz="1100" dirty="0"/>
              <a:t> Layer Model (GHLM)</a:t>
            </a:r>
          </a:p>
          <a:p>
            <a:r>
              <a:rPr lang="en-US" sz="1100" dirty="0"/>
              <a:t>Master model of controlled and governed Hubs &amp; links.</a:t>
            </a:r>
          </a:p>
          <a:p>
            <a:r>
              <a:rPr lang="en-US" sz="1100" dirty="0"/>
              <a:t>Satellites created only for data relevant in Global Data Initiatives; </a:t>
            </a:r>
            <a:endParaRPr lang="de-DE" sz="1100" dirty="0"/>
          </a:p>
          <a:p>
            <a:endParaRPr lang="fr-FR" sz="1100" dirty="0"/>
          </a:p>
          <a:p>
            <a:r>
              <a:rPr lang="fr-FR" sz="1100" dirty="0"/>
              <a:t>Common Ingestion Model (CIM)</a:t>
            </a:r>
          </a:p>
          <a:p>
            <a:r>
              <a:rPr lang="en-US" sz="1100" dirty="0"/>
              <a:t>Interface definition for global projects aligned with Ontology and Global Business Glossary. Main goal of CIM is to create global view over all business entities available within a Global Business Glossary and Ontology, describe relationships between business entities and establish single, harmonized source of true. </a:t>
            </a:r>
            <a:endParaRPr lang="de-DE" sz="1100" dirty="0"/>
          </a:p>
          <a:p>
            <a:endParaRPr lang="fr-FR" sz="1100" dirty="0"/>
          </a:p>
          <a:p>
            <a:r>
              <a:rPr lang="fr-FR" sz="1100" dirty="0"/>
              <a:t>Local </a:t>
            </a:r>
            <a:r>
              <a:rPr lang="fr-FR" sz="1100" dirty="0" err="1"/>
              <a:t>Harmonized</a:t>
            </a:r>
            <a:r>
              <a:rPr lang="fr-FR" sz="1100" dirty="0"/>
              <a:t> Layer Model (LHLM)</a:t>
            </a:r>
          </a:p>
          <a:p>
            <a:r>
              <a:rPr lang="fr-FR" sz="1100" dirty="0"/>
              <a:t>Hubs &amp; links </a:t>
            </a:r>
            <a:r>
              <a:rPr lang="fr-FR" sz="1100" dirty="0" err="1"/>
              <a:t>owned</a:t>
            </a:r>
            <a:r>
              <a:rPr lang="fr-FR" sz="1100" dirty="0"/>
              <a:t> </a:t>
            </a:r>
            <a:r>
              <a:rPr lang="fr-FR" sz="1100" dirty="0" err="1"/>
              <a:t>centrally</a:t>
            </a:r>
            <a:r>
              <a:rPr lang="fr-FR" sz="1100" dirty="0"/>
              <a:t> and </a:t>
            </a:r>
            <a:r>
              <a:rPr lang="fr-FR" sz="1100" dirty="0" err="1"/>
              <a:t>derived</a:t>
            </a:r>
            <a:r>
              <a:rPr lang="fr-FR" sz="1100" dirty="0"/>
              <a:t> </a:t>
            </a:r>
            <a:r>
              <a:rPr lang="fr-FR" sz="1100" dirty="0" err="1"/>
              <a:t>from</a:t>
            </a:r>
            <a:r>
              <a:rPr lang="fr-FR" sz="1100" dirty="0"/>
              <a:t> GHLM.</a:t>
            </a:r>
          </a:p>
          <a:p>
            <a:r>
              <a:rPr lang="en-US" sz="1100" dirty="0"/>
              <a:t>Satellites “owned” by OE with some potential exceptions (</a:t>
            </a:r>
            <a:r>
              <a:rPr lang="en-US" sz="1100" dirty="0" err="1"/>
              <a:t>eg</a:t>
            </a:r>
            <a:r>
              <a:rPr lang="en-US" sz="1100" dirty="0"/>
              <a:t> Party &amp; entity location)</a:t>
            </a:r>
            <a:endParaRPr lang="fr-FR" sz="1100" dirty="0"/>
          </a:p>
          <a:p>
            <a:endParaRPr lang="de-DE" sz="1100" dirty="0"/>
          </a:p>
          <a:p>
            <a:pPr lvl="1"/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Outstanding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points / candidates </a:t>
            </a:r>
          </a:p>
          <a:p>
            <a:pPr lvl="1"/>
            <a:endParaRPr lang="en-US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307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59951-A20E-47C0-B4CA-A158296256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1BC3C-D457-48D3-A05A-DC111109B08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implemented flows should be consolidated in the harmonized layer as well.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Gaps to stated principles (</a:t>
            </a:r>
            <a:r>
              <a:rPr lang="en-US" dirty="0" err="1"/>
              <a:t>eg</a:t>
            </a:r>
            <a:r>
              <a:rPr lang="en-US" dirty="0"/>
              <a:t> project specific links, missing ‘consolidated’ satellite, ….) should be analyzed and might imply efforts for adjustment 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0D5B03-F525-46D2-812F-D281EBD4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Implications for running projets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B6527-E1A4-4E00-9F6B-4833222501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D70503-7311-48A3-81BC-E41B8E4593D0}"/>
              </a:ext>
            </a:extLst>
          </p:cNvPr>
          <p:cNvSpPr/>
          <p:nvPr/>
        </p:nvSpPr>
        <p:spPr>
          <a:xfrm>
            <a:off x="912879" y="2677886"/>
            <a:ext cx="3298527" cy="3174274"/>
          </a:xfrm>
          <a:prstGeom prst="rect">
            <a:avLst/>
          </a:pr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MIS Claims - Gap analysis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To be </a:t>
            </a:r>
            <a:r>
              <a:rPr lang="en-US" sz="14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developped</a:t>
            </a:r>
            <a:endParaRPr lang="en-US" sz="14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 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962DF-4272-465C-B5CB-F46FFBC39213}"/>
              </a:ext>
            </a:extLst>
          </p:cNvPr>
          <p:cNvSpPr/>
          <p:nvPr/>
        </p:nvSpPr>
        <p:spPr>
          <a:xfrm>
            <a:off x="4452258" y="2677886"/>
            <a:ext cx="3298527" cy="3174274"/>
          </a:xfrm>
          <a:prstGeom prst="rect">
            <a:avLst/>
          </a:pr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GDW@GDP - Gap analysis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To be </a:t>
            </a:r>
            <a:r>
              <a:rPr lang="en-US" sz="14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developped</a:t>
            </a:r>
            <a:endParaRPr lang="en-US" sz="14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 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2551A5-BBDA-40C9-804D-5E4F11DD5231}"/>
              </a:ext>
            </a:extLst>
          </p:cNvPr>
          <p:cNvSpPr/>
          <p:nvPr/>
        </p:nvSpPr>
        <p:spPr>
          <a:xfrm>
            <a:off x="7979007" y="2677886"/>
            <a:ext cx="3298527" cy="3174274"/>
          </a:xfrm>
          <a:prstGeom prst="rect">
            <a:avLst/>
          </a:pr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…. - Gap analysis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To be </a:t>
            </a:r>
            <a:r>
              <a:rPr lang="en-US" sz="14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developped</a:t>
            </a:r>
            <a:endParaRPr lang="en-US" sz="14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 </a:t>
            </a:r>
            <a:endParaRPr lang="de-DE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56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5F09A-FCE9-450A-85FE-2BE3473BD9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B60A5C8-D7F7-4C11-989A-D9E78A524F4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65958029"/>
              </p:ext>
            </p:extLst>
          </p:nvPr>
        </p:nvGraphicFramePr>
        <p:xfrm>
          <a:off x="514350" y="1546225"/>
          <a:ext cx="11187115" cy="4653452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1071419">
                  <a:extLst>
                    <a:ext uri="{9D8B030D-6E8A-4147-A177-3AD203B41FA5}">
                      <a16:colId xmlns:a16="http://schemas.microsoft.com/office/drawing/2014/main" val="1400792177"/>
                    </a:ext>
                  </a:extLst>
                </a:gridCol>
                <a:gridCol w="944628">
                  <a:extLst>
                    <a:ext uri="{9D8B030D-6E8A-4147-A177-3AD203B41FA5}">
                      <a16:colId xmlns:a16="http://schemas.microsoft.com/office/drawing/2014/main" val="2158878826"/>
                    </a:ext>
                  </a:extLst>
                </a:gridCol>
                <a:gridCol w="1700331">
                  <a:extLst>
                    <a:ext uri="{9D8B030D-6E8A-4147-A177-3AD203B41FA5}">
                      <a16:colId xmlns:a16="http://schemas.microsoft.com/office/drawing/2014/main" val="2852083059"/>
                    </a:ext>
                  </a:extLst>
                </a:gridCol>
                <a:gridCol w="5233314">
                  <a:extLst>
                    <a:ext uri="{9D8B030D-6E8A-4147-A177-3AD203B41FA5}">
                      <a16:colId xmlns:a16="http://schemas.microsoft.com/office/drawing/2014/main" val="3665145403"/>
                    </a:ext>
                  </a:extLst>
                </a:gridCol>
                <a:gridCol w="2237423">
                  <a:extLst>
                    <a:ext uri="{9D8B030D-6E8A-4147-A177-3AD203B41FA5}">
                      <a16:colId xmlns:a16="http://schemas.microsoft.com/office/drawing/2014/main" val="814429351"/>
                    </a:ext>
                  </a:extLst>
                </a:gridCol>
              </a:tblGrid>
              <a:tr h="26951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David’s Grouping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No.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Topic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Question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Answer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801952560"/>
                  </a:ext>
                </a:extLst>
              </a:tr>
              <a:tr h="107993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1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7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Global data vault model (HEM) vs local data vault model GDW@GDP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The HEM  has its own data vault model. The GDW@GDP project is building a separated data vault model:</a:t>
                      </a:r>
                      <a:endParaRPr lang="de-DE" sz="700" dirty="0">
                        <a:effectLst/>
                      </a:endParaRPr>
                    </a:p>
                    <a:p>
                      <a:pPr indent="127000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de-DE" sz="700" dirty="0">
                        <a:effectLst/>
                      </a:endParaRPr>
                    </a:p>
                    <a:p>
                      <a:pPr indent="139700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There is any use case you see at the moment of in the future where the 2 models have to </a:t>
                      </a:r>
                      <a:r>
                        <a:rPr lang="en-US" sz="700" dirty="0" err="1">
                          <a:effectLst/>
                        </a:rPr>
                        <a:t>coverge</a:t>
                      </a:r>
                      <a:r>
                        <a:rPr lang="en-US" sz="700" dirty="0">
                          <a:effectLst/>
                        </a:rPr>
                        <a:t>?</a:t>
                      </a:r>
                      <a:endParaRPr lang="de-DE" sz="700" dirty="0">
                        <a:effectLst/>
                      </a:endParaRPr>
                    </a:p>
                    <a:p>
                      <a:pPr indent="139700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Do they have to converge?   </a:t>
                      </a:r>
                      <a:r>
                        <a:rPr lang="de-DE" sz="700" dirty="0" err="1">
                          <a:effectLst/>
                        </a:rPr>
                        <a:t>If</a:t>
                      </a:r>
                      <a:r>
                        <a:rPr lang="de-DE" sz="700" dirty="0">
                          <a:effectLst/>
                        </a:rPr>
                        <a:t>  </a:t>
                      </a:r>
                      <a:r>
                        <a:rPr lang="de-DE" sz="700" dirty="0" err="1">
                          <a:effectLst/>
                        </a:rPr>
                        <a:t>yes</a:t>
                      </a:r>
                      <a:r>
                        <a:rPr lang="de-DE" sz="700" dirty="0">
                          <a:effectLst/>
                        </a:rPr>
                        <a:t>, </a:t>
                      </a:r>
                      <a:r>
                        <a:rPr lang="de-DE" sz="700" dirty="0" err="1">
                          <a:effectLst/>
                        </a:rPr>
                        <a:t>how</a:t>
                      </a:r>
                      <a:r>
                        <a:rPr lang="de-DE" sz="700" dirty="0">
                          <a:effectLst/>
                        </a:rPr>
                        <a:t>?</a:t>
                      </a:r>
                    </a:p>
                    <a:p>
                      <a:pPr indent="139700"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Does the </a:t>
                      </a:r>
                      <a:r>
                        <a:rPr lang="en-US" sz="700" dirty="0" err="1">
                          <a:effectLst/>
                        </a:rPr>
                        <a:t>convergenge</a:t>
                      </a:r>
                      <a:r>
                        <a:rPr lang="en-US" sz="700" dirty="0">
                          <a:effectLst/>
                        </a:rPr>
                        <a:t> is happening only at Business Global Glossary /Metadata server level? 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3992676032"/>
                  </a:ext>
                </a:extLst>
              </a:tr>
              <a:tr h="24408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8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Global data vault model (HEM) vs local data vault model GDW@GDP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How HEM and  data vault model GDW@GDP fit together? 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3167492954"/>
                  </a:ext>
                </a:extLst>
              </a:tr>
              <a:tr h="13348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 indent="139700"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3602545194"/>
                  </a:ext>
                </a:extLst>
              </a:tr>
              <a:tr h="244082"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2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Data vault modeling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Please specify if there is a raw data vault  concept and if yes, its purpose.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1490041773"/>
                  </a:ext>
                </a:extLst>
              </a:tr>
              <a:tr h="22374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3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Data vault modeling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What is the connection between the raw data vault and the harmonization layer ?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1937327866"/>
                  </a:ext>
                </a:extLst>
              </a:tr>
              <a:tr h="273322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4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Data vault modeling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Is there any business vault  concept  within the harmonization layer?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2276356331"/>
                  </a:ext>
                </a:extLst>
              </a:tr>
              <a:tr h="48816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5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Data vault modelling GDW@GDP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The naming of hubs and links in the data vault for GDW@GDP is  so that those match to the existing GDP hubs and links. </a:t>
                      </a:r>
                      <a:r>
                        <a:rPr lang="de-DE" sz="800">
                          <a:effectLst/>
                        </a:rPr>
                        <a:t>Satellites names are then source system-specific.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3492281292"/>
                  </a:ext>
                </a:extLst>
              </a:tr>
              <a:tr h="10805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3432123611"/>
                  </a:ext>
                </a:extLst>
              </a:tr>
              <a:tr h="48816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Does the unification of the data from different sources will be  on top, into a common Data Vault?. Does this common Data Vault exist or is it just a concept?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3317789238"/>
                  </a:ext>
                </a:extLst>
              </a:tr>
              <a:tr h="84030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6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Data vault modelling GDW@GDP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UC1: As satellites  are  split by  source systems =&gt; ABS  data  in own satellites. </a:t>
                      </a:r>
                      <a:endParaRPr lang="de-DE" sz="7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Legacy data has to be ingested also. Do this system will have own </a:t>
                      </a:r>
                      <a:r>
                        <a:rPr lang="en-US" sz="800" dirty="0" err="1">
                          <a:effectLst/>
                        </a:rPr>
                        <a:t>satelites</a:t>
                      </a:r>
                      <a:r>
                        <a:rPr lang="en-US" sz="800" dirty="0">
                          <a:effectLst/>
                        </a:rPr>
                        <a:t>?</a:t>
                      </a:r>
                      <a:endParaRPr lang="de-DE" sz="7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de-DE" sz="7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Where  is satellite data from multiple sources combined?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1327533837"/>
                  </a:ext>
                </a:extLst>
              </a:tr>
              <a:tr h="26060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1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700">
                          <a:effectLst/>
                        </a:rPr>
                        <a:t>Data vault modeling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Is target architecture compliant with the Data Vault 2.0 architecture as defined by the Data Vault Alliance?</a:t>
                      </a:r>
                      <a:endParaRPr lang="de-DE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de-DE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9663" marR="29663" marT="0" marB="0" anchor="ctr"/>
                </a:tc>
                <a:extLst>
                  <a:ext uri="{0D108BD9-81ED-4DB2-BD59-A6C34878D82A}">
                    <a16:rowId xmlns:a16="http://schemas.microsoft.com/office/drawing/2014/main" val="225099344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03BFD8A1-5A75-48A1-BBEF-31002010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4F3B1-9EB6-479F-B612-2AB32AB5EE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47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4109B9-E28D-43F6-932A-22B41D220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CA6230-E4DC-487A-A300-3D38391866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BACKUP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048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TMP_Reporting_Architecture_20210810_v5 (2).pdf - Adobe Acrobat Reader DC (32-bit)">
            <a:extLst>
              <a:ext uri="{FF2B5EF4-FFF2-40B4-BE49-F238E27FC236}">
                <a16:creationId xmlns:a16="http://schemas.microsoft.com/office/drawing/2014/main" id="{7509ED6F-68A7-421D-B13B-DD44A5673063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" t="17753" r="14821" b="6394"/>
          <a:stretch/>
        </p:blipFill>
        <p:spPr>
          <a:xfrm>
            <a:off x="0" y="0"/>
            <a:ext cx="12136438" cy="670401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ABBA6C-43B3-4A9E-BFB7-97DD5E91DBA9}"/>
              </a:ext>
            </a:extLst>
          </p:cNvPr>
          <p:cNvSpPr txBox="1"/>
          <p:nvPr/>
        </p:nvSpPr>
        <p:spPr>
          <a:xfrm rot="20183136">
            <a:off x="127648" y="1021067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2642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TMP_Reporting_Architecture_20210810_v5 (2).pdf - Adobe Acrobat Reader DC (32-bit)">
            <a:extLst>
              <a:ext uri="{FF2B5EF4-FFF2-40B4-BE49-F238E27FC236}">
                <a16:creationId xmlns:a16="http://schemas.microsoft.com/office/drawing/2014/main" id="{FC52E992-1D68-474D-9787-8DBFAA91E0B8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t="16482" r="14731" b="5910"/>
          <a:stretch/>
        </p:blipFill>
        <p:spPr>
          <a:xfrm>
            <a:off x="0" y="0"/>
            <a:ext cx="12148052" cy="6859588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50D83A-206C-4828-A73A-E83827B776A3}"/>
              </a:ext>
            </a:extLst>
          </p:cNvPr>
          <p:cNvSpPr/>
          <p:nvPr/>
        </p:nvSpPr>
        <p:spPr>
          <a:xfrm>
            <a:off x="3331028" y="3775166"/>
            <a:ext cx="2547257" cy="692331"/>
          </a:xfrm>
          <a:prstGeom prst="rect">
            <a:avLst/>
          </a:pr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01FAE-3C9B-4502-92AE-C2B9ECF9BCD5}"/>
              </a:ext>
            </a:extLst>
          </p:cNvPr>
          <p:cNvSpPr txBox="1"/>
          <p:nvPr/>
        </p:nvSpPr>
        <p:spPr>
          <a:xfrm rot="20183136">
            <a:off x="127648" y="1021067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1609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5AEF15-6EF0-402F-8E22-456486FE20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46D11C-CC38-4629-BEBD-318932283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global data harmonization established </a:t>
            </a:r>
            <a:r>
              <a:rPr lang="en-US" sz="2400" dirty="0">
                <a:solidFill>
                  <a:schemeClr val="accent1"/>
                </a:solidFill>
              </a:rPr>
              <a:t>at 4 levels </a:t>
            </a:r>
            <a:r>
              <a:rPr lang="en-US" sz="2400" dirty="0"/>
              <a:t>driven by business needs</a:t>
            </a:r>
            <a:endParaRPr lang="en-GB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E8EBEC-5153-4987-976A-FE9DDD3CBB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1" name="Pfeil: Chevron 11">
            <a:extLst>
              <a:ext uri="{FF2B5EF4-FFF2-40B4-BE49-F238E27FC236}">
                <a16:creationId xmlns:a16="http://schemas.microsoft.com/office/drawing/2014/main" id="{2893713E-7705-42EE-959C-746670221F25}"/>
              </a:ext>
            </a:extLst>
          </p:cNvPr>
          <p:cNvSpPr/>
          <p:nvPr/>
        </p:nvSpPr>
        <p:spPr>
          <a:xfrm>
            <a:off x="285750" y="2605579"/>
            <a:ext cx="2805150" cy="510770"/>
          </a:xfrm>
          <a:prstGeom prst="homePlate">
            <a:avLst/>
          </a:prstGeom>
          <a:solidFill>
            <a:schemeClr val="bg2"/>
          </a:solidFill>
          <a:ln w="25400" cap="flat" cmpd="sng" algn="ctr">
            <a:solidFill>
              <a:schemeClr val="bg2"/>
            </a:solidFill>
            <a:prstDash val="solid"/>
          </a:ln>
          <a:effectLst/>
        </p:spPr>
        <p:txBody>
          <a:bodyPr lIns="190467" tIns="0" rIns="38093" bIns="0" rtlCol="0" anchor="ctr"/>
          <a:lstStyle/>
          <a:p>
            <a:pPr marL="0" marR="0" lvl="0" indent="0" algn="ctr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Business Glossary</a:t>
            </a:r>
            <a:endParaRPr kumimoji="0" lang="de-DE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52" name="Pfeil: Chevron 12">
            <a:extLst>
              <a:ext uri="{FF2B5EF4-FFF2-40B4-BE49-F238E27FC236}">
                <a16:creationId xmlns:a16="http://schemas.microsoft.com/office/drawing/2014/main" id="{98AFCCE5-4BDA-4DAE-9AE7-A1420D205B65}"/>
              </a:ext>
            </a:extLst>
          </p:cNvPr>
          <p:cNvSpPr/>
          <p:nvPr/>
        </p:nvSpPr>
        <p:spPr>
          <a:xfrm>
            <a:off x="3210426" y="2605579"/>
            <a:ext cx="2805150" cy="510770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25400" cap="flat" cmpd="sng" algn="ctr">
            <a:solidFill>
              <a:schemeClr val="bg2">
                <a:lumMod val="75000"/>
              </a:schemeClr>
            </a:solidFill>
            <a:prstDash val="solid"/>
          </a:ln>
          <a:effectLst/>
        </p:spPr>
        <p:txBody>
          <a:bodyPr lIns="190467" tIns="0" rIns="38093" bIns="0" rtlCol="0" anchor="ctr"/>
          <a:lstStyle/>
          <a:p>
            <a:pPr marL="0" marR="0" lvl="0" indent="0" algn="ctr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Ontology</a:t>
            </a:r>
            <a:endParaRPr kumimoji="0" lang="de-DE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3" name="Pfeil: Chevron 13">
            <a:extLst>
              <a:ext uri="{FF2B5EF4-FFF2-40B4-BE49-F238E27FC236}">
                <a16:creationId xmlns:a16="http://schemas.microsoft.com/office/drawing/2014/main" id="{BE9CF30C-A116-4868-8004-14F33D4B407F}"/>
              </a:ext>
            </a:extLst>
          </p:cNvPr>
          <p:cNvSpPr/>
          <p:nvPr/>
        </p:nvSpPr>
        <p:spPr>
          <a:xfrm>
            <a:off x="6135102" y="2605579"/>
            <a:ext cx="2805150" cy="510770"/>
          </a:xfrm>
          <a:prstGeom prst="homePlate">
            <a:avLst/>
          </a:prstGeom>
          <a:solidFill>
            <a:srgbClr val="8AC3E6"/>
          </a:solidFill>
          <a:ln w="25400" cap="flat" cmpd="sng" algn="ctr">
            <a:solidFill>
              <a:srgbClr val="8AC3E6"/>
            </a:solidFill>
            <a:prstDash val="solid"/>
          </a:ln>
          <a:effectLst/>
        </p:spPr>
        <p:txBody>
          <a:bodyPr lIns="108000" tIns="0" rIns="38093" bIns="0" rtlCol="0" anchor="ctr"/>
          <a:lstStyle/>
          <a:p>
            <a:pPr marL="0" marR="0" lvl="0" indent="0" algn="ctr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Common Ingestion Model</a:t>
            </a:r>
          </a:p>
        </p:txBody>
      </p:sp>
      <p:sp>
        <p:nvSpPr>
          <p:cNvPr id="54" name="Pfeil: Chevron 14">
            <a:extLst>
              <a:ext uri="{FF2B5EF4-FFF2-40B4-BE49-F238E27FC236}">
                <a16:creationId xmlns:a16="http://schemas.microsoft.com/office/drawing/2014/main" id="{4FA03007-A6B3-4692-B9F3-B17EE31E1D29}"/>
              </a:ext>
            </a:extLst>
          </p:cNvPr>
          <p:cNvSpPr/>
          <p:nvPr/>
        </p:nvSpPr>
        <p:spPr>
          <a:xfrm>
            <a:off x="9058037" y="2605579"/>
            <a:ext cx="2805150" cy="510770"/>
          </a:xfrm>
          <a:prstGeom prst="homePlate">
            <a:avLst/>
          </a:prstGeom>
          <a:solidFill>
            <a:schemeClr val="bg2">
              <a:lumMod val="50000"/>
            </a:schemeClr>
          </a:solidFill>
          <a:ln w="2540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lIns="190467" tIns="0" rIns="38093" bIns="0" rtlCol="0" anchor="ctr"/>
          <a:lstStyle/>
          <a:p>
            <a:pPr marL="0" marR="0" lvl="0" indent="0" algn="ctr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ITMP Data </a:t>
            </a:r>
            <a:r>
              <a:rPr kumimoji="0" lang="de-DE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warehouse</a:t>
            </a: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model</a:t>
            </a: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5" name="Pfeil: Chevron 11">
            <a:extLst>
              <a:ext uri="{FF2B5EF4-FFF2-40B4-BE49-F238E27FC236}">
                <a16:creationId xmlns:a16="http://schemas.microsoft.com/office/drawing/2014/main" id="{7ED2F7CD-0963-42D2-B495-BC826EC66103}"/>
              </a:ext>
            </a:extLst>
          </p:cNvPr>
          <p:cNvSpPr/>
          <p:nvPr/>
        </p:nvSpPr>
        <p:spPr>
          <a:xfrm>
            <a:off x="285750" y="3063303"/>
            <a:ext cx="2805150" cy="219547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2"/>
            </a:solidFill>
            <a:prstDash val="solid"/>
          </a:ln>
          <a:effectLst/>
        </p:spPr>
        <p:txBody>
          <a:bodyPr lIns="144000" tIns="0" rIns="72000" bIns="0" rtlCol="0" anchor="ctr"/>
          <a:lstStyle/>
          <a:p>
            <a:pPr marL="171450" lvl="0" indent="-171450" fontAlgn="base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7D8C"/>
                </a:solidFill>
                <a:latin typeface="+mj-lt"/>
              </a:rPr>
              <a:t>Aligned definitions of all business terms and data attributes that are critical </a:t>
            </a:r>
            <a:r>
              <a:rPr lang="en-US" sz="900" dirty="0">
                <a:solidFill>
                  <a:srgbClr val="007D8C"/>
                </a:solidFill>
                <a:latin typeface="+mj-lt"/>
              </a:rPr>
              <a:t>for Allianz’s business.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007D8C"/>
                </a:solidFill>
                <a:latin typeface="+mj-lt"/>
              </a:rPr>
              <a:t>GBG is Published quarterly, it currently contains key data for global use (</a:t>
            </a:r>
            <a:r>
              <a:rPr lang="en-US" sz="900" dirty="0" err="1">
                <a:solidFill>
                  <a:srgbClr val="007D8C"/>
                </a:solidFill>
                <a:latin typeface="+mj-lt"/>
              </a:rPr>
              <a:t>ALEx</a:t>
            </a:r>
            <a:r>
              <a:rPr lang="en-US" sz="900" dirty="0">
                <a:solidFill>
                  <a:srgbClr val="007D8C"/>
                </a:solidFill>
                <a:latin typeface="+mj-lt"/>
              </a:rPr>
              <a:t>, </a:t>
            </a:r>
            <a:r>
              <a:rPr lang="en-US" sz="900" dirty="0" err="1">
                <a:solidFill>
                  <a:srgbClr val="007D8C"/>
                </a:solidFill>
                <a:latin typeface="+mj-lt"/>
              </a:rPr>
              <a:t>DataFy</a:t>
            </a:r>
            <a:r>
              <a:rPr lang="en-US" sz="900" dirty="0">
                <a:solidFill>
                  <a:srgbClr val="007D8C"/>
                </a:solidFill>
                <a:latin typeface="+mj-lt"/>
              </a:rPr>
              <a:t>, Aspire etc.) in the data governance tool</a:t>
            </a:r>
          </a:p>
          <a:p>
            <a:pPr marL="171450" lvl="0" indent="-171450" fontAlgn="base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7D8C"/>
                </a:solidFill>
                <a:latin typeface="+mj-lt"/>
              </a:rPr>
              <a:t>All entities need to adopt the Global Business Glossary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007D8C"/>
                </a:solidFill>
                <a:latin typeface="+mj-lt"/>
              </a:rPr>
              <a:t>GBG is approved by Global Data Fitness Council, with representatives of all global functions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007D8C"/>
                </a:solidFill>
                <a:latin typeface="+mj-lt"/>
              </a:rPr>
              <a:t>OEs are participating in the working groups organized by business functions, and through the Data Governance Advisory Board</a:t>
            </a:r>
          </a:p>
        </p:txBody>
      </p:sp>
      <p:sp>
        <p:nvSpPr>
          <p:cNvPr id="56" name="Pfeil: Chevron 12">
            <a:extLst>
              <a:ext uri="{FF2B5EF4-FFF2-40B4-BE49-F238E27FC236}">
                <a16:creationId xmlns:a16="http://schemas.microsoft.com/office/drawing/2014/main" id="{F2D30280-EC95-44C7-8E4E-ABB1D8A8570D}"/>
              </a:ext>
            </a:extLst>
          </p:cNvPr>
          <p:cNvSpPr/>
          <p:nvPr/>
        </p:nvSpPr>
        <p:spPr>
          <a:xfrm>
            <a:off x="3210426" y="3063303"/>
            <a:ext cx="2805150" cy="219547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2">
                <a:lumMod val="75000"/>
              </a:schemeClr>
            </a:solidFill>
            <a:prstDash val="solid"/>
          </a:ln>
          <a:effectLst/>
        </p:spPr>
        <p:txBody>
          <a:bodyPr lIns="144000" tIns="0" rIns="72000" bIns="0" rtlCol="0" anchor="ctr"/>
          <a:lstStyle/>
          <a:p>
            <a:pPr marL="171450" lvl="0" indent="-171450" defTabSz="914303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7D8C"/>
                </a:solidFill>
                <a:latin typeface="+mj-lt"/>
                <a:cs typeface="Arial"/>
              </a:rPr>
              <a:t>Adds relationships to the glossary and shapes it into a human and </a:t>
            </a:r>
            <a:br>
              <a:rPr lang="en-US" sz="900" dirty="0">
                <a:solidFill>
                  <a:srgbClr val="007D8C"/>
                </a:solidFill>
                <a:latin typeface="+mj-lt"/>
                <a:cs typeface="Arial"/>
              </a:rPr>
            </a:br>
            <a:r>
              <a:rPr lang="en-US" sz="900" dirty="0">
                <a:solidFill>
                  <a:srgbClr val="007D8C"/>
                </a:solidFill>
                <a:latin typeface="+mj-lt"/>
                <a:cs typeface="Arial"/>
              </a:rPr>
              <a:t>machine-readable model using sematic technologies and linked data.</a:t>
            </a:r>
          </a:p>
          <a:p>
            <a:pPr lvl="0" defTabSz="914303"/>
            <a:endParaRPr lang="en-US" sz="900" dirty="0">
              <a:solidFill>
                <a:srgbClr val="007D8C"/>
              </a:solidFill>
              <a:latin typeface="+mj-lt"/>
              <a:cs typeface="Arial"/>
            </a:endParaRP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r>
              <a:rPr lang="en-US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Ontologies consists of </a:t>
            </a:r>
          </a:p>
          <a:p>
            <a:pPr marL="171450" indent="-171450" defTabSz="914303">
              <a:buFont typeface="Symbol" panose="05050102010706020507" pitchFamily="18" charset="2"/>
              <a:buChar char="-"/>
            </a:pPr>
            <a:r>
              <a:rPr lang="en-US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Concepts*)</a:t>
            </a:r>
          </a:p>
          <a:p>
            <a:pPr marL="171450" indent="-171450" defTabSz="914303">
              <a:buFont typeface="Symbol" panose="05050102010706020507" pitchFamily="18" charset="2"/>
              <a:buChar char="-"/>
            </a:pPr>
            <a:r>
              <a:rPr lang="en-US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Relationships between concepts</a:t>
            </a:r>
          </a:p>
          <a:p>
            <a:pPr marL="171450" indent="-171450" defTabSz="914303">
              <a:buFont typeface="Symbol" panose="05050102010706020507" pitchFamily="18" charset="2"/>
              <a:buChar char="-"/>
            </a:pPr>
            <a:r>
              <a:rPr lang="en-US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Attributes</a:t>
            </a:r>
          </a:p>
          <a:p>
            <a:pPr defTabSz="914303"/>
            <a:endParaRPr lang="en-US" sz="900" kern="0" dirty="0">
              <a:solidFill>
                <a:srgbClr val="007D8C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914303">
              <a:buFont typeface="Arial" panose="020B0604020202020204" pitchFamily="34" charset="0"/>
              <a:buChar char="•"/>
            </a:pPr>
            <a:r>
              <a:rPr lang="en-GB" sz="900" dirty="0">
                <a:solidFill>
                  <a:srgbClr val="007D8C"/>
                </a:solidFill>
                <a:latin typeface="+mj-lt"/>
                <a:cs typeface="Arial"/>
              </a:rPr>
              <a:t>Help to move from simple business term definition to business question formulation</a:t>
            </a:r>
          </a:p>
        </p:txBody>
      </p:sp>
      <p:sp>
        <p:nvSpPr>
          <p:cNvPr id="57" name="Pfeil: Chevron 13">
            <a:extLst>
              <a:ext uri="{FF2B5EF4-FFF2-40B4-BE49-F238E27FC236}">
                <a16:creationId xmlns:a16="http://schemas.microsoft.com/office/drawing/2014/main" id="{FF5EE127-30B7-4F3C-8063-885BDAE66039}"/>
              </a:ext>
            </a:extLst>
          </p:cNvPr>
          <p:cNvSpPr/>
          <p:nvPr/>
        </p:nvSpPr>
        <p:spPr>
          <a:xfrm>
            <a:off x="6135102" y="3063303"/>
            <a:ext cx="2805150" cy="219547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8AC3E6"/>
            </a:solidFill>
            <a:prstDash val="solid"/>
          </a:ln>
          <a:effectLst/>
        </p:spPr>
        <p:txBody>
          <a:bodyPr lIns="144000" tIns="0" rIns="72000" bIns="0" rtlCol="0" anchor="ctr"/>
          <a:lstStyle/>
          <a:p>
            <a:pPr marL="171450" lvl="0" indent="-171450" defTabSz="914303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7D8C"/>
                </a:solidFill>
                <a:latin typeface="+mj-lt"/>
              </a:rPr>
              <a:t>Provides harmonized data collection across use cases and high level of standardization.</a:t>
            </a: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r>
              <a:rPr lang="de-DE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Data </a:t>
            </a:r>
            <a:r>
              <a:rPr lang="de-DE" sz="900" kern="0" dirty="0" err="1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vault</a:t>
            </a:r>
            <a:r>
              <a:rPr lang="de-DE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900" kern="0" dirty="0" err="1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concept</a:t>
            </a:r>
            <a:r>
              <a:rPr lang="de-DE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900" kern="0" dirty="0" err="1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consisting</a:t>
            </a:r>
            <a:r>
              <a:rPr lang="de-DE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 hubs, links and </a:t>
            </a:r>
            <a:r>
              <a:rPr lang="de-DE" sz="900" kern="0" dirty="0" err="1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satellites</a:t>
            </a:r>
            <a:endParaRPr lang="de-DE" sz="900" kern="0" dirty="0">
              <a:solidFill>
                <a:srgbClr val="007D8C"/>
              </a:solidFill>
              <a:latin typeface="+mj-lt"/>
              <a:cs typeface="Arial" panose="020B0604020202020204" pitchFamily="34" charset="0"/>
            </a:endParaRP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Uses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ontology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as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a basis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to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define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respective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satellites</a:t>
            </a:r>
            <a:r>
              <a:rPr kumimoji="0" lang="de-DE" sz="900" b="0" i="0" u="none" strike="noStrike" kern="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and hubs.</a:t>
            </a: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endParaRPr lang="de-DE" sz="900" kern="0" dirty="0">
              <a:solidFill>
                <a:srgbClr val="007D8C"/>
              </a:solidFill>
              <a:latin typeface="+mj-lt"/>
              <a:cs typeface="Arial" panose="020B0604020202020204" pitchFamily="34" charset="0"/>
            </a:endParaRP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r>
              <a:rPr lang="de-DE" sz="900" kern="0" dirty="0" err="1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Iteratively</a:t>
            </a:r>
            <a:r>
              <a:rPr lang="de-DE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900" kern="0" dirty="0" err="1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updated</a:t>
            </a:r>
            <a:r>
              <a:rPr lang="de-DE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900" kern="0" dirty="0" err="1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based</a:t>
            </a:r>
            <a:r>
              <a:rPr lang="de-DE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 on global </a:t>
            </a:r>
            <a:r>
              <a:rPr lang="de-DE" sz="900" kern="0" dirty="0" err="1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use</a:t>
            </a:r>
            <a:r>
              <a:rPr lang="de-DE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900" kern="0" dirty="0" err="1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cases</a:t>
            </a:r>
            <a:r>
              <a:rPr lang="de-DE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 and </a:t>
            </a:r>
            <a:r>
              <a:rPr lang="de-DE" sz="900" kern="0" dirty="0" err="1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signed</a:t>
            </a:r>
            <a:r>
              <a:rPr lang="de-DE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 off </a:t>
            </a:r>
            <a:r>
              <a:rPr lang="de-DE" sz="900" kern="0" dirty="0" err="1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by</a:t>
            </a:r>
            <a:r>
              <a:rPr lang="de-DE" sz="900" kern="0" dirty="0">
                <a:solidFill>
                  <a:srgbClr val="007D8C"/>
                </a:solidFill>
                <a:latin typeface="+mj-lt"/>
                <a:cs typeface="Arial" panose="020B0604020202020204" pitchFamily="34" charset="0"/>
              </a:rPr>
              <a:t> OEs</a:t>
            </a: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  <a:p>
            <a:pPr lvl="0" defTabSz="914303"/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Pfeil: Chevron 14">
            <a:extLst>
              <a:ext uri="{FF2B5EF4-FFF2-40B4-BE49-F238E27FC236}">
                <a16:creationId xmlns:a16="http://schemas.microsoft.com/office/drawing/2014/main" id="{0A5994EC-4DEE-4F24-A5F5-F0CFFD93FD79}"/>
              </a:ext>
            </a:extLst>
          </p:cNvPr>
          <p:cNvSpPr/>
          <p:nvPr/>
        </p:nvSpPr>
        <p:spPr>
          <a:xfrm>
            <a:off x="9059920" y="3063303"/>
            <a:ext cx="2803268" cy="2195479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lIns="144000" tIns="0" rIns="72000" bIns="0" rtlCol="0" anchor="ctr"/>
          <a:lstStyle/>
          <a:p>
            <a:pPr marL="171450" lvl="0" indent="-171450" defTabSz="914303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7D8C"/>
                </a:solidFill>
                <a:latin typeface="+mj-lt"/>
              </a:rPr>
              <a:t>Core model used for local reporting, supporting daily reporting and ad-hoc analysis of insurance data coming from ABS/ITMP.</a:t>
            </a: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endParaRPr lang="en-US" sz="900" dirty="0">
              <a:solidFill>
                <a:srgbClr val="007D8C"/>
              </a:solidFill>
              <a:latin typeface="+mj-lt"/>
            </a:endParaRP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7D8C"/>
                </a:solidFill>
                <a:latin typeface="+mj-lt"/>
              </a:rPr>
              <a:t>Mapped to the glossary to have an end to end lineage from business terms to technical metadata.</a:t>
            </a: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endParaRPr lang="en-US" sz="900" dirty="0">
              <a:solidFill>
                <a:srgbClr val="007D8C"/>
              </a:solidFill>
              <a:latin typeface="+mj-lt"/>
            </a:endParaRPr>
          </a:p>
          <a:p>
            <a:pPr marL="171450" lvl="0" indent="-171450" defTabSz="914303">
              <a:buFont typeface="Arial" panose="020B0604020202020204" pitchFamily="34" charset="0"/>
              <a:buChar char="•"/>
            </a:pP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  <a:p>
            <a:pPr marL="0" marR="0" lvl="0" indent="0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900" b="0" i="0" u="none" strike="noStrike" kern="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D9A9D3F-7CDE-41D2-AE7E-6C02E7D8EA1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039" y="1514871"/>
            <a:ext cx="1548000" cy="828000"/>
          </a:xfrm>
          <a:prstGeom prst="rect">
            <a:avLst/>
          </a:prstGeom>
        </p:spPr>
      </p:pic>
      <p:pic>
        <p:nvPicPr>
          <p:cNvPr id="62" name="Grafik 8">
            <a:extLst>
              <a:ext uri="{FF2B5EF4-FFF2-40B4-BE49-F238E27FC236}">
                <a16:creationId xmlns:a16="http://schemas.microsoft.com/office/drawing/2014/main" id="{BDEEA0F3-2570-412F-9FB6-ADC56EE07D8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70024" y="1514871"/>
            <a:ext cx="1548000" cy="82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5875">
            <a:solidFill>
              <a:schemeClr val="tx2"/>
            </a:solidFill>
          </a:ln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641234A-704A-4124-BE81-4B7F82C6F79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70663" y="1514871"/>
            <a:ext cx="1548000" cy="828000"/>
          </a:xfrm>
          <a:prstGeom prst="rect">
            <a:avLst/>
          </a:prstGeom>
        </p:spPr>
      </p:pic>
      <p:sp>
        <p:nvSpPr>
          <p:cNvPr id="64" name="Pfeil: Chevron 11">
            <a:extLst>
              <a:ext uri="{FF2B5EF4-FFF2-40B4-BE49-F238E27FC236}">
                <a16:creationId xmlns:a16="http://schemas.microsoft.com/office/drawing/2014/main" id="{90715B3A-0888-42B7-BA53-F1D40CD337D4}"/>
              </a:ext>
            </a:extLst>
          </p:cNvPr>
          <p:cNvSpPr/>
          <p:nvPr/>
        </p:nvSpPr>
        <p:spPr>
          <a:xfrm>
            <a:off x="408511" y="5419104"/>
            <a:ext cx="2595600" cy="594804"/>
          </a:xfrm>
          <a:prstGeom prst="homePlate">
            <a:avLst/>
          </a:prstGeom>
          <a:solidFill>
            <a:schemeClr val="bg2"/>
          </a:solidFill>
          <a:ln w="25400" cap="flat" cmpd="sng" algn="ctr">
            <a:solidFill>
              <a:schemeClr val="bg2"/>
            </a:solidFill>
            <a:prstDash val="solid"/>
          </a:ln>
          <a:effectLst/>
        </p:spPr>
        <p:txBody>
          <a:bodyPr lIns="190467" tIns="0" rIns="38093" bIns="0" rtlCol="0" anchor="ctr"/>
          <a:lstStyle/>
          <a:p>
            <a:pPr marL="0" marR="0" lvl="0" indent="0" algn="ctr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i="1" kern="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What</a:t>
            </a:r>
            <a:r>
              <a:rPr lang="de-DE" sz="1200" b="1" i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1200" b="1" i="1" kern="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are</a:t>
            </a:r>
            <a:r>
              <a:rPr lang="de-DE" sz="1200" b="1" i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1200" b="1" i="1" kern="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the</a:t>
            </a:r>
            <a:r>
              <a:rPr lang="de-DE" sz="1200" b="1" i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1200" b="1" i="1" kern="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key</a:t>
            </a:r>
            <a:r>
              <a:rPr lang="de-DE" sz="1200" b="1" i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1200" b="1" i="1" kern="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data</a:t>
            </a:r>
            <a:r>
              <a:rPr lang="de-DE" sz="1200" b="1" i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1200" b="1" i="1" kern="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points</a:t>
            </a:r>
            <a:r>
              <a:rPr lang="de-DE" sz="1200" b="1" i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1200" b="1" i="1" kern="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for</a:t>
            </a:r>
            <a:r>
              <a:rPr lang="de-DE" sz="1200" b="1" i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1200" b="1" i="1" kern="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my</a:t>
            </a:r>
            <a:r>
              <a:rPr lang="de-DE" sz="1200" b="1" i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1200" b="1" i="1" kern="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use</a:t>
            </a:r>
            <a:r>
              <a:rPr lang="de-DE" sz="1200" b="1" i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de-DE" sz="1200" b="1" i="1" kern="0" dirty="0" err="1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case</a:t>
            </a:r>
            <a:r>
              <a:rPr lang="de-DE" sz="1200" b="1" i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?</a:t>
            </a:r>
            <a:endParaRPr kumimoji="0" lang="de-DE" sz="1200" b="1" i="1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65" name="Pfeil: Chevron 12">
            <a:extLst>
              <a:ext uri="{FF2B5EF4-FFF2-40B4-BE49-F238E27FC236}">
                <a16:creationId xmlns:a16="http://schemas.microsoft.com/office/drawing/2014/main" id="{E47556A0-C5CB-4AEE-B24C-1C446EE022B3}"/>
              </a:ext>
            </a:extLst>
          </p:cNvPr>
          <p:cNvSpPr/>
          <p:nvPr/>
        </p:nvSpPr>
        <p:spPr>
          <a:xfrm>
            <a:off x="3210426" y="5461121"/>
            <a:ext cx="2805150" cy="510770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25400" cap="flat" cmpd="sng" algn="ctr">
            <a:solidFill>
              <a:schemeClr val="bg2">
                <a:lumMod val="75000"/>
              </a:schemeClr>
            </a:solidFill>
            <a:prstDash val="solid"/>
          </a:ln>
          <a:effectLst/>
        </p:spPr>
        <p:txBody>
          <a:bodyPr lIns="190467" tIns="0" rIns="38093" bIns="0" rtlCol="0" anchor="ctr"/>
          <a:lstStyle/>
          <a:p>
            <a:pPr marL="0" marR="0" lvl="0" indent="0" algn="ctr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How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do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data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points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relate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to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each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other</a:t>
            </a:r>
            <a:r>
              <a:rPr lang="de-DE" sz="1200" b="1" i="1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?</a:t>
            </a:r>
            <a:endParaRPr kumimoji="0" lang="de-DE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6" name="Pfeil: Chevron 13">
            <a:extLst>
              <a:ext uri="{FF2B5EF4-FFF2-40B4-BE49-F238E27FC236}">
                <a16:creationId xmlns:a16="http://schemas.microsoft.com/office/drawing/2014/main" id="{35CFC325-E4BE-46DB-8A70-6550C5558A79}"/>
              </a:ext>
            </a:extLst>
          </p:cNvPr>
          <p:cNvSpPr/>
          <p:nvPr/>
        </p:nvSpPr>
        <p:spPr>
          <a:xfrm>
            <a:off x="6135102" y="5461121"/>
            <a:ext cx="2805150" cy="510770"/>
          </a:xfrm>
          <a:prstGeom prst="homePlate">
            <a:avLst/>
          </a:prstGeom>
          <a:solidFill>
            <a:srgbClr val="8AC3E6"/>
          </a:solidFill>
          <a:ln w="25400" cap="flat" cmpd="sng" algn="ctr">
            <a:solidFill>
              <a:srgbClr val="8AC3E6"/>
            </a:solidFill>
            <a:prstDash val="solid"/>
          </a:ln>
          <a:effectLst/>
        </p:spPr>
        <p:txBody>
          <a:bodyPr lIns="108000" tIns="0" rIns="38093" bIns="0" rtlCol="0" anchor="ctr"/>
          <a:lstStyle/>
          <a:p>
            <a:pPr marL="0" marR="0" lvl="0" indent="0" algn="ctr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How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is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data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collected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from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different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systems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?</a:t>
            </a:r>
          </a:p>
        </p:txBody>
      </p:sp>
      <p:sp>
        <p:nvSpPr>
          <p:cNvPr id="67" name="Pfeil: Chevron 14">
            <a:extLst>
              <a:ext uri="{FF2B5EF4-FFF2-40B4-BE49-F238E27FC236}">
                <a16:creationId xmlns:a16="http://schemas.microsoft.com/office/drawing/2014/main" id="{BE1EC426-ADC0-43F5-A8BF-04AE9D86BA62}"/>
              </a:ext>
            </a:extLst>
          </p:cNvPr>
          <p:cNvSpPr/>
          <p:nvPr/>
        </p:nvSpPr>
        <p:spPr>
          <a:xfrm>
            <a:off x="9058037" y="5461121"/>
            <a:ext cx="2805150" cy="510770"/>
          </a:xfrm>
          <a:prstGeom prst="homePlate">
            <a:avLst/>
          </a:prstGeom>
          <a:solidFill>
            <a:schemeClr val="bg2">
              <a:lumMod val="50000"/>
            </a:schemeClr>
          </a:solidFill>
          <a:ln w="2540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lIns="190467" tIns="0" rIns="38093" bIns="0" rtlCol="0" anchor="ctr"/>
          <a:lstStyle/>
          <a:p>
            <a:pPr marL="0" marR="0" lvl="0" indent="0" algn="ctr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Where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is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the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data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in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my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“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core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insurance</a:t>
            </a:r>
            <a:r>
              <a:rPr kumimoji="0" lang="de-DE" sz="12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 </a:t>
            </a:r>
            <a:r>
              <a:rPr kumimoji="0" lang="de-DE" sz="1200" b="1" i="1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platform</a:t>
            </a:r>
            <a:r>
              <a:rPr lang="de-DE" sz="1200" b="1" i="1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?“</a:t>
            </a:r>
            <a:endParaRPr kumimoji="0" lang="de-DE" sz="1200" b="1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90D70B25-65B6-4877-AFF8-8D103A8E1706}"/>
              </a:ext>
            </a:extLst>
          </p:cNvPr>
          <p:cNvSpPr/>
          <p:nvPr/>
        </p:nvSpPr>
        <p:spPr>
          <a:xfrm>
            <a:off x="9671302" y="1514871"/>
            <a:ext cx="1358284" cy="828000"/>
          </a:xfrm>
          <a:prstGeom prst="flowChartMagneticDisk">
            <a:avLst/>
          </a:prstGeom>
          <a:solidFill>
            <a:srgbClr val="F4F2F2"/>
          </a:solidFill>
          <a:ln>
            <a:solidFill>
              <a:srgbClr val="8AC3E6"/>
            </a:solidFill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GB" sz="1400" dirty="0">
                <a:solidFill>
                  <a:schemeClr val="tx2"/>
                </a:solidFill>
              </a:rPr>
              <a:t>ITMP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F6C81-A39C-473A-8531-16C5CFB70A6B}"/>
              </a:ext>
            </a:extLst>
          </p:cNvPr>
          <p:cNvSpPr txBox="1"/>
          <p:nvPr/>
        </p:nvSpPr>
        <p:spPr>
          <a:xfrm rot="20183136">
            <a:off x="127648" y="1021067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9023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DAA6F-83F4-47E9-A3C3-97CE45076C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1201FF1-C63B-412E-ABF0-3D0E918900A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BF7C69-302D-4254-B02C-971974376B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AE9391-C833-4BF3-9B11-73FEEA17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</a:rPr>
              <a:t>HARMONIZATION PROCESS </a:t>
            </a:r>
            <a:r>
              <a:rPr lang="en-US" sz="2400" dirty="0"/>
              <a:t>FOR </a:t>
            </a:r>
            <a:r>
              <a:rPr lang="en-US" sz="2400" dirty="0">
                <a:solidFill>
                  <a:schemeClr val="accent1"/>
                </a:solidFill>
              </a:rPr>
              <a:t>DATA STACK </a:t>
            </a:r>
            <a:r>
              <a:rPr lang="en-US" sz="2400" dirty="0"/>
              <a:t>ACROSS GROUP &amp; OEs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45766-0C91-4026-866F-B10F9AB55385}"/>
              </a:ext>
            </a:extLst>
          </p:cNvPr>
          <p:cNvSpPr/>
          <p:nvPr/>
        </p:nvSpPr>
        <p:spPr>
          <a:xfrm>
            <a:off x="-3996" y="1343723"/>
            <a:ext cx="1063849" cy="4964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GB" sz="1050" b="1" dirty="0">
                <a:solidFill>
                  <a:schemeClr val="tx2"/>
                </a:solidFill>
              </a:rPr>
              <a:t>GLOBAL INITIATIVES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Arial"/>
              <a:buChar char="•"/>
            </a:pPr>
            <a:r>
              <a:rPr lang="en-GB" sz="1050" dirty="0">
                <a:solidFill>
                  <a:schemeClr val="tx2"/>
                </a:solidFill>
              </a:rPr>
              <a:t>Claims MIS</a:t>
            </a:r>
            <a:endParaRPr lang="en-GB" sz="1050" dirty="0">
              <a:solidFill>
                <a:schemeClr val="tx2"/>
              </a:solidFill>
              <a:cs typeface="Arial"/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Arial"/>
              <a:buChar char="•"/>
            </a:pPr>
            <a:r>
              <a:rPr lang="en-GB" sz="1050" dirty="0">
                <a:solidFill>
                  <a:schemeClr val="tx2"/>
                </a:solidFill>
              </a:rPr>
              <a:t>Commercial P&amp;C</a:t>
            </a:r>
            <a:endParaRPr lang="en-GB" sz="1050" dirty="0">
              <a:solidFill>
                <a:schemeClr val="tx2"/>
              </a:solidFill>
              <a:cs typeface="Arial"/>
            </a:endParaRP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Arial"/>
              <a:buChar char="•"/>
            </a:pPr>
            <a:r>
              <a:rPr lang="en-GB" sz="1050" dirty="0" err="1">
                <a:solidFill>
                  <a:schemeClr val="tx2"/>
                </a:solidFill>
              </a:rPr>
              <a:t>Simplifi</a:t>
            </a:r>
            <a:r>
              <a:rPr lang="en-GB" sz="1050" dirty="0">
                <a:solidFill>
                  <a:schemeClr val="tx2"/>
                </a:solidFill>
              </a:rPr>
              <a:t>.....</a:t>
            </a:r>
            <a:endParaRPr lang="en-GB" sz="1050" dirty="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en-GB" sz="1050" dirty="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GB" sz="1050" b="1" dirty="0">
                <a:solidFill>
                  <a:schemeClr val="tx2"/>
                </a:solidFill>
                <a:cs typeface="Arial"/>
              </a:rPr>
              <a:t>OE requests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endParaRPr lang="en-GB" sz="1050" dirty="0">
              <a:solidFill>
                <a:schemeClr val="tx2"/>
              </a:solidFill>
              <a:cs typeface="Arial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GB" sz="1050" b="1" dirty="0">
                <a:solidFill>
                  <a:schemeClr val="tx2"/>
                </a:solidFill>
                <a:cs typeface="Arial"/>
              </a:rPr>
              <a:t>Existing data models(ITMP)</a:t>
            </a:r>
          </a:p>
        </p:txBody>
      </p:sp>
      <p:pic>
        <p:nvPicPr>
          <p:cNvPr id="84" name="Graphic 83" descr="Cycle with people">
            <a:extLst>
              <a:ext uri="{FF2B5EF4-FFF2-40B4-BE49-F238E27FC236}">
                <a16:creationId xmlns:a16="http://schemas.microsoft.com/office/drawing/2014/main" id="{64482906-41A6-49DD-A3B1-B65B4A35D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2673" y="2851257"/>
            <a:ext cx="490385" cy="447938"/>
          </a:xfrm>
          <a:prstGeom prst="rect">
            <a:avLst/>
          </a:prstGeom>
        </p:spPr>
      </p:pic>
      <p:pic>
        <p:nvPicPr>
          <p:cNvPr id="86" name="Graphic 85" descr="Cycle with people">
            <a:extLst>
              <a:ext uri="{FF2B5EF4-FFF2-40B4-BE49-F238E27FC236}">
                <a16:creationId xmlns:a16="http://schemas.microsoft.com/office/drawing/2014/main" id="{BDEB72CA-A0B2-4480-AC78-294535879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4170" y="2865388"/>
            <a:ext cx="490385" cy="436761"/>
          </a:xfrm>
          <a:prstGeom prst="rect">
            <a:avLst/>
          </a:prstGeom>
        </p:spPr>
      </p:pic>
      <p:pic>
        <p:nvPicPr>
          <p:cNvPr id="88" name="Graphic 87" descr="Megaphone">
            <a:extLst>
              <a:ext uri="{FF2B5EF4-FFF2-40B4-BE49-F238E27FC236}">
                <a16:creationId xmlns:a16="http://schemas.microsoft.com/office/drawing/2014/main" id="{19BA11F3-C3AE-4CF4-AB6E-8C717E18D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340" y="2899171"/>
            <a:ext cx="465743" cy="369192"/>
          </a:xfrm>
          <a:prstGeom prst="rect">
            <a:avLst/>
          </a:prstGeom>
        </p:spPr>
      </p:pic>
      <p:pic>
        <p:nvPicPr>
          <p:cNvPr id="93" name="Graphic 92" descr="Meeting">
            <a:extLst>
              <a:ext uri="{FF2B5EF4-FFF2-40B4-BE49-F238E27FC236}">
                <a16:creationId xmlns:a16="http://schemas.microsoft.com/office/drawing/2014/main" id="{1EAAD5F0-0490-4AA5-9FA6-8E48548B8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9266" y="2886120"/>
            <a:ext cx="490385" cy="369191"/>
          </a:xfrm>
          <a:prstGeom prst="rect">
            <a:avLst/>
          </a:prstGeom>
        </p:spPr>
      </p:pic>
      <p:sp>
        <p:nvSpPr>
          <p:cNvPr id="29" name="L-Shape 28">
            <a:extLst>
              <a:ext uri="{FF2B5EF4-FFF2-40B4-BE49-F238E27FC236}">
                <a16:creationId xmlns:a16="http://schemas.microsoft.com/office/drawing/2014/main" id="{612F2203-8B6F-43CF-8114-40F55BC68C0A}"/>
              </a:ext>
            </a:extLst>
          </p:cNvPr>
          <p:cNvSpPr/>
          <p:nvPr/>
        </p:nvSpPr>
        <p:spPr>
          <a:xfrm rot="5400000">
            <a:off x="4357746" y="2837156"/>
            <a:ext cx="588452" cy="1514919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49C49BA-4C7E-404D-A9E4-ED6BEEC9E698}"/>
              </a:ext>
            </a:extLst>
          </p:cNvPr>
          <p:cNvSpPr/>
          <p:nvPr/>
        </p:nvSpPr>
        <p:spPr>
          <a:xfrm>
            <a:off x="4027303" y="3443739"/>
            <a:ext cx="1367677" cy="774881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100000"/>
              <a:buFont typeface="Wingdings" panose="05000000000000000000" pitchFamily="2" charset="2"/>
              <a:buNone/>
            </a:pPr>
            <a:r>
              <a:rPr lang="en-US" sz="700" b="0" i="1" kern="1200" dirty="0">
                <a:solidFill>
                  <a:schemeClr val="tx2"/>
                </a:solidFill>
                <a:latin typeface="+mj-lt"/>
              </a:rPr>
              <a:t>Ontological model for the selected scope being </a:t>
            </a: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100000"/>
              <a:buFont typeface="Wingdings" panose="05000000000000000000" pitchFamily="2" charset="2"/>
              <a:buNone/>
            </a:pPr>
            <a:r>
              <a:rPr lang="en-US" sz="700" b="0" i="1" kern="1200" dirty="0">
                <a:solidFill>
                  <a:schemeClr val="tx2"/>
                </a:solidFill>
                <a:latin typeface="+mj-lt"/>
              </a:rPr>
              <a:t>built</a:t>
            </a:r>
            <a:endParaRPr lang="en-GB" sz="700" b="0" i="1" kern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59EBABDE-6C4A-4BE2-A8C3-C247F27EC3FA}"/>
              </a:ext>
            </a:extLst>
          </p:cNvPr>
          <p:cNvSpPr/>
          <p:nvPr/>
        </p:nvSpPr>
        <p:spPr>
          <a:xfrm>
            <a:off x="5241247" y="3493464"/>
            <a:ext cx="191804" cy="189308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0" name="L-Shape 59">
            <a:extLst>
              <a:ext uri="{FF2B5EF4-FFF2-40B4-BE49-F238E27FC236}">
                <a16:creationId xmlns:a16="http://schemas.microsoft.com/office/drawing/2014/main" id="{3614EBBC-5177-43A7-9426-16B80A9BEC40}"/>
              </a:ext>
            </a:extLst>
          </p:cNvPr>
          <p:cNvSpPr/>
          <p:nvPr/>
        </p:nvSpPr>
        <p:spPr>
          <a:xfrm rot="5400000">
            <a:off x="5958918" y="2820641"/>
            <a:ext cx="588453" cy="1514919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7916708-286A-4AFF-BA11-C879E6536D11}"/>
              </a:ext>
            </a:extLst>
          </p:cNvPr>
          <p:cNvSpPr/>
          <p:nvPr/>
        </p:nvSpPr>
        <p:spPr>
          <a:xfrm>
            <a:off x="5617597" y="3456570"/>
            <a:ext cx="1367677" cy="774880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100000"/>
              <a:buFont typeface="Wingdings" panose="05000000000000000000" pitchFamily="2" charset="2"/>
              <a:buNone/>
            </a:pPr>
            <a:r>
              <a:rPr lang="en-US" sz="700" b="0" i="1" kern="1200" dirty="0">
                <a:solidFill>
                  <a:schemeClr val="tx2"/>
                </a:solidFill>
                <a:latin typeface="+mj-lt"/>
              </a:rPr>
              <a:t>Discussions between affected owners at </a:t>
            </a: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100000"/>
              <a:buFont typeface="Wingdings" panose="05000000000000000000" pitchFamily="2" charset="2"/>
              <a:buNone/>
            </a:pPr>
            <a:r>
              <a:rPr lang="en-US" sz="700" b="0" i="1" kern="1200" dirty="0">
                <a:solidFill>
                  <a:schemeClr val="tx2"/>
                </a:solidFill>
                <a:latin typeface="+mj-lt"/>
              </a:rPr>
              <a:t>Group level on the model relationships</a:t>
            </a:r>
            <a:endParaRPr lang="en-GB" sz="700" b="0" i="1" kern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5B2692E-A7D2-441F-B785-AF3BA9531F2F}"/>
              </a:ext>
            </a:extLst>
          </p:cNvPr>
          <p:cNvSpPr/>
          <p:nvPr/>
        </p:nvSpPr>
        <p:spPr>
          <a:xfrm>
            <a:off x="6856500" y="3487616"/>
            <a:ext cx="191804" cy="189308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3" name="L-Shape 62">
            <a:extLst>
              <a:ext uri="{FF2B5EF4-FFF2-40B4-BE49-F238E27FC236}">
                <a16:creationId xmlns:a16="http://schemas.microsoft.com/office/drawing/2014/main" id="{2A694E99-D6C5-4A90-AFB5-FDDDE66C4082}"/>
              </a:ext>
            </a:extLst>
          </p:cNvPr>
          <p:cNvSpPr/>
          <p:nvPr/>
        </p:nvSpPr>
        <p:spPr>
          <a:xfrm rot="5400000">
            <a:off x="7721469" y="2767343"/>
            <a:ext cx="453488" cy="1514919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3993929-334F-4A47-BF1F-6FD647FBAEE1}"/>
              </a:ext>
            </a:extLst>
          </p:cNvPr>
          <p:cNvSpPr/>
          <p:nvPr/>
        </p:nvSpPr>
        <p:spPr>
          <a:xfrm>
            <a:off x="7251686" y="3844010"/>
            <a:ext cx="1367677" cy="774880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9070" tIns="179070" rIns="179070" bIns="179070" numCol="1" spcCol="1270" anchor="t" anchorCtr="0">
            <a:noAutofit/>
          </a:bodyPr>
          <a:lstStyle/>
          <a:p>
            <a:pPr marL="0" lvl="0" indent="0" algn="l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i="1" kern="1200">
              <a:latin typeface="+mj-lt"/>
            </a:endParaRP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61FF5247-ACC7-4EE3-8F09-73FE251FADDB}"/>
              </a:ext>
            </a:extLst>
          </p:cNvPr>
          <p:cNvSpPr/>
          <p:nvPr/>
        </p:nvSpPr>
        <p:spPr>
          <a:xfrm>
            <a:off x="8537487" y="3491133"/>
            <a:ext cx="191804" cy="189308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3" name="L-Shape 72">
            <a:extLst>
              <a:ext uri="{FF2B5EF4-FFF2-40B4-BE49-F238E27FC236}">
                <a16:creationId xmlns:a16="http://schemas.microsoft.com/office/drawing/2014/main" id="{47B196DE-7FC4-424B-A801-B39BDE31CF1C}"/>
              </a:ext>
            </a:extLst>
          </p:cNvPr>
          <p:cNvSpPr/>
          <p:nvPr/>
        </p:nvSpPr>
        <p:spPr>
          <a:xfrm rot="5400000">
            <a:off x="9326628" y="2839378"/>
            <a:ext cx="588453" cy="1514919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ADE114-E9A1-4DBE-A46B-195D354BC422}"/>
              </a:ext>
            </a:extLst>
          </p:cNvPr>
          <p:cNvSpPr/>
          <p:nvPr/>
        </p:nvSpPr>
        <p:spPr>
          <a:xfrm>
            <a:off x="7247771" y="3472912"/>
            <a:ext cx="1311973" cy="774880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Data office creates Ontology URIs and patterns</a:t>
            </a:r>
          </a:p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And sends the validated model  for review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04D51DA-CCCA-40EC-A7B6-CBD9BA412E9F}"/>
              </a:ext>
            </a:extLst>
          </p:cNvPr>
          <p:cNvSpPr/>
          <p:nvPr/>
        </p:nvSpPr>
        <p:spPr>
          <a:xfrm>
            <a:off x="8959043" y="3484887"/>
            <a:ext cx="1367677" cy="774880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Global data fitness council as formal body to sign off on the business data model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6A07701-C534-4D1C-B7E3-E6EFB0B1691D}"/>
              </a:ext>
            </a:extLst>
          </p:cNvPr>
          <p:cNvSpPr txBox="1"/>
          <p:nvPr/>
        </p:nvSpPr>
        <p:spPr>
          <a:xfrm>
            <a:off x="7300837" y="4107285"/>
            <a:ext cx="850728" cy="253128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Group Data office</a:t>
            </a:r>
          </a:p>
        </p:txBody>
      </p:sp>
      <p:sp>
        <p:nvSpPr>
          <p:cNvPr id="108" name="Flowchart: Document 107">
            <a:extLst>
              <a:ext uri="{FF2B5EF4-FFF2-40B4-BE49-F238E27FC236}">
                <a16:creationId xmlns:a16="http://schemas.microsoft.com/office/drawing/2014/main" id="{DF564E8B-BBA7-4DD4-99DA-CCAAF4DA106F}"/>
              </a:ext>
            </a:extLst>
          </p:cNvPr>
          <p:cNvSpPr/>
          <p:nvPr/>
        </p:nvSpPr>
        <p:spPr>
          <a:xfrm>
            <a:off x="10419443" y="1378692"/>
            <a:ext cx="1402539" cy="1273157"/>
          </a:xfrm>
          <a:prstGeom prst="flowChartDocument">
            <a:avLst/>
          </a:prstGeom>
          <a:noFill/>
          <a:ln>
            <a:solidFill>
              <a:srgbClr val="49648C"/>
            </a:solidFill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>
              <a:spcBef>
                <a:spcPts val="100"/>
              </a:spcBef>
              <a:spcAft>
                <a:spcPts val="100"/>
              </a:spcAft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GB" sz="900" dirty="0">
                <a:solidFill>
                  <a:srgbClr val="49648C"/>
                </a:solidFill>
              </a:rPr>
              <a:t>Terms approved</a:t>
            </a: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GB" sz="900" dirty="0">
              <a:solidFill>
                <a:srgbClr val="49648C"/>
              </a:solidFill>
            </a:endParaRP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GB" sz="900" dirty="0">
                <a:solidFill>
                  <a:srgbClr val="49648C"/>
                </a:solidFill>
              </a:rPr>
              <a:t>Owners assigned</a:t>
            </a: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Clr>
                <a:srgbClr val="92D050"/>
              </a:buClr>
              <a:buFont typeface="Wingdings" panose="05000000000000000000" pitchFamily="2" charset="2"/>
              <a:buChar char="ü"/>
            </a:pPr>
            <a:endParaRPr lang="en-GB" sz="900" dirty="0">
              <a:solidFill>
                <a:srgbClr val="49648C"/>
              </a:solidFill>
            </a:endParaRPr>
          </a:p>
          <a:p>
            <a:pPr marL="285750" indent="-285750" algn="l">
              <a:spcBef>
                <a:spcPts val="100"/>
              </a:spcBef>
              <a:spcAft>
                <a:spcPts val="100"/>
              </a:spcAft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GB" sz="900" dirty="0">
                <a:solidFill>
                  <a:srgbClr val="49648C"/>
                </a:solidFill>
              </a:rPr>
              <a:t>Reference data harmonized</a:t>
            </a:r>
          </a:p>
        </p:txBody>
      </p:sp>
      <p:sp>
        <p:nvSpPr>
          <p:cNvPr id="42" name="Pfeil: Chevron 11">
            <a:extLst>
              <a:ext uri="{FF2B5EF4-FFF2-40B4-BE49-F238E27FC236}">
                <a16:creationId xmlns:a16="http://schemas.microsoft.com/office/drawing/2014/main" id="{50CB3909-53EC-4FF6-A76B-43FAA90EC3D3}"/>
              </a:ext>
            </a:extLst>
          </p:cNvPr>
          <p:cNvSpPr/>
          <p:nvPr/>
        </p:nvSpPr>
        <p:spPr>
          <a:xfrm>
            <a:off x="1047506" y="1366477"/>
            <a:ext cx="1327304" cy="506143"/>
          </a:xfrm>
          <a:prstGeom prst="homePlate">
            <a:avLst/>
          </a:prstGeom>
          <a:solidFill>
            <a:schemeClr val="bg2"/>
          </a:solidFill>
          <a:ln w="25400" cap="flat" cmpd="sng" algn="ctr">
            <a:solidFill>
              <a:schemeClr val="bg2"/>
            </a:solidFill>
            <a:prstDash val="solid"/>
          </a:ln>
          <a:effectLst/>
        </p:spPr>
        <p:txBody>
          <a:bodyPr lIns="190467" tIns="0" rIns="38093" bIns="0" rtlCol="0" anchor="ctr"/>
          <a:lstStyle/>
          <a:p>
            <a:pPr marL="0" marR="0" lvl="0" indent="0" algn="ctr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0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Business Glossary</a:t>
            </a:r>
            <a:endParaRPr kumimoji="0" lang="de-DE" sz="12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cs typeface="Arial" panose="020B0604020202020204" pitchFamily="34" charset="0"/>
            </a:endParaRPr>
          </a:p>
        </p:txBody>
      </p:sp>
      <p:sp>
        <p:nvSpPr>
          <p:cNvPr id="45" name="Pfeil: Chevron 12">
            <a:extLst>
              <a:ext uri="{FF2B5EF4-FFF2-40B4-BE49-F238E27FC236}">
                <a16:creationId xmlns:a16="http://schemas.microsoft.com/office/drawing/2014/main" id="{87D230E1-B872-4F71-9B6F-F3C873288DBC}"/>
              </a:ext>
            </a:extLst>
          </p:cNvPr>
          <p:cNvSpPr/>
          <p:nvPr/>
        </p:nvSpPr>
        <p:spPr>
          <a:xfrm>
            <a:off x="1059852" y="3440909"/>
            <a:ext cx="1541547" cy="446755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25400" cap="flat" cmpd="sng" algn="ctr">
            <a:solidFill>
              <a:schemeClr val="bg2">
                <a:lumMod val="75000"/>
              </a:schemeClr>
            </a:solidFill>
            <a:prstDash val="solid"/>
          </a:ln>
          <a:effectLst/>
        </p:spPr>
        <p:txBody>
          <a:bodyPr lIns="190467" tIns="0" rIns="38093" bIns="0" rtlCol="0" anchor="ctr"/>
          <a:lstStyle/>
          <a:p>
            <a:pPr marL="0" marR="0" lvl="0" indent="0" algn="ctr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Ontology</a:t>
            </a:r>
            <a:endParaRPr kumimoji="0" lang="de-DE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47" name="Graphic 46" descr="Megaphone">
            <a:extLst>
              <a:ext uri="{FF2B5EF4-FFF2-40B4-BE49-F238E27FC236}">
                <a16:creationId xmlns:a16="http://schemas.microsoft.com/office/drawing/2014/main" id="{F1FDEA88-C400-4CA8-B9A4-14180E568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6415" y="1076372"/>
            <a:ext cx="431193" cy="311277"/>
          </a:xfrm>
          <a:prstGeom prst="rect">
            <a:avLst/>
          </a:prstGeom>
        </p:spPr>
      </p:pic>
      <p:pic>
        <p:nvPicPr>
          <p:cNvPr id="48" name="Graphic 47" descr="Cycle with people">
            <a:extLst>
              <a:ext uri="{FF2B5EF4-FFF2-40B4-BE49-F238E27FC236}">
                <a16:creationId xmlns:a16="http://schemas.microsoft.com/office/drawing/2014/main" id="{0F1F574B-F934-4149-B7BF-9EE05DA0A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2039" y="1005634"/>
            <a:ext cx="454007" cy="382016"/>
          </a:xfrm>
          <a:prstGeom prst="rect">
            <a:avLst/>
          </a:prstGeom>
        </p:spPr>
      </p:pic>
      <p:pic>
        <p:nvPicPr>
          <p:cNvPr id="49" name="Graphic 48" descr="Cycle with people">
            <a:extLst>
              <a:ext uri="{FF2B5EF4-FFF2-40B4-BE49-F238E27FC236}">
                <a16:creationId xmlns:a16="http://schemas.microsoft.com/office/drawing/2014/main" id="{4E4D5EC9-7DA5-457F-B816-4F1283C60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5764" y="1031770"/>
            <a:ext cx="454007" cy="372483"/>
          </a:xfrm>
          <a:prstGeom prst="rect">
            <a:avLst/>
          </a:prstGeom>
        </p:spPr>
      </p:pic>
      <p:pic>
        <p:nvPicPr>
          <p:cNvPr id="50" name="Graphic 49" descr="Megaphone">
            <a:extLst>
              <a:ext uri="{FF2B5EF4-FFF2-40B4-BE49-F238E27FC236}">
                <a16:creationId xmlns:a16="http://schemas.microsoft.com/office/drawing/2014/main" id="{8A1B9FC0-9EA8-4958-A231-B46B44ED9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0053" y="1072791"/>
            <a:ext cx="431193" cy="314859"/>
          </a:xfrm>
          <a:prstGeom prst="rect">
            <a:avLst/>
          </a:prstGeom>
        </p:spPr>
      </p:pic>
      <p:pic>
        <p:nvPicPr>
          <p:cNvPr id="51" name="Graphic 50" descr="Meeting">
            <a:extLst>
              <a:ext uri="{FF2B5EF4-FFF2-40B4-BE49-F238E27FC236}">
                <a16:creationId xmlns:a16="http://schemas.microsoft.com/office/drawing/2014/main" id="{87B0346E-2E3A-4333-A630-6E78DEBE1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2432" y="1064004"/>
            <a:ext cx="454007" cy="3148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35223E2-9476-4578-BC00-A8A868549696}"/>
              </a:ext>
            </a:extLst>
          </p:cNvPr>
          <p:cNvSpPr txBox="1"/>
          <p:nvPr/>
        </p:nvSpPr>
        <p:spPr>
          <a:xfrm>
            <a:off x="2873649" y="2310197"/>
            <a:ext cx="850728" cy="253128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Group Data office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B13075-DEB0-474B-9ACD-E6EB9EBE1230}"/>
              </a:ext>
            </a:extLst>
          </p:cNvPr>
          <p:cNvSpPr txBox="1"/>
          <p:nvPr/>
        </p:nvSpPr>
        <p:spPr>
          <a:xfrm>
            <a:off x="4297147" y="2213417"/>
            <a:ext cx="1646789" cy="468572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Current OEs involved : AGCS/Italy/</a:t>
            </a:r>
          </a:p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/ Germany/ Brazil/ UK</a:t>
            </a:r>
          </a:p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Affected applications - APL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205FE4-2C39-49D5-A47C-A471F3EA7202}"/>
              </a:ext>
            </a:extLst>
          </p:cNvPr>
          <p:cNvSpPr txBox="1"/>
          <p:nvPr/>
        </p:nvSpPr>
        <p:spPr>
          <a:xfrm>
            <a:off x="6037138" y="2344767"/>
            <a:ext cx="1402537" cy="576293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Data fitness working group:</a:t>
            </a:r>
          </a:p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 GP&amp;C /H10 /Life/ Health /Finance/ Allianz Re/GSMD</a:t>
            </a:r>
          </a:p>
          <a:p>
            <a:pPr marL="285750" indent="-285750">
              <a:buFontTx/>
              <a:buChar char="-"/>
            </a:pPr>
            <a:endParaRPr lang="en-GB" sz="7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953B3A-18F4-4947-B8D2-9BE82B9F2011}"/>
              </a:ext>
            </a:extLst>
          </p:cNvPr>
          <p:cNvSpPr txBox="1"/>
          <p:nvPr/>
        </p:nvSpPr>
        <p:spPr>
          <a:xfrm>
            <a:off x="9008167" y="2064235"/>
            <a:ext cx="1090393" cy="576293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Data fitness Council</a:t>
            </a:r>
          </a:p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GP&amp;C /H10 /Life/ Health /Finance/ Allianz Re/GSMD</a:t>
            </a:r>
          </a:p>
        </p:txBody>
      </p:sp>
      <p:sp>
        <p:nvSpPr>
          <p:cNvPr id="59" name="L-Shape 58">
            <a:extLst>
              <a:ext uri="{FF2B5EF4-FFF2-40B4-BE49-F238E27FC236}">
                <a16:creationId xmlns:a16="http://schemas.microsoft.com/office/drawing/2014/main" id="{FE2ACC7F-FE2E-469C-B9E1-13C38D69542E}"/>
              </a:ext>
            </a:extLst>
          </p:cNvPr>
          <p:cNvSpPr/>
          <p:nvPr/>
        </p:nvSpPr>
        <p:spPr>
          <a:xfrm rot="5400000">
            <a:off x="3142703" y="938325"/>
            <a:ext cx="501851" cy="1402538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7F11AFC-34A2-4743-99F9-1B20FD2BB768}"/>
              </a:ext>
            </a:extLst>
          </p:cNvPr>
          <p:cNvSpPr/>
          <p:nvPr/>
        </p:nvSpPr>
        <p:spPr>
          <a:xfrm>
            <a:off x="2749701" y="1428193"/>
            <a:ext cx="1266219" cy="660843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Data office informs the OE sounding board and the Global data fitness Council regarding timeline and scope of harmonization</a:t>
            </a: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94A1FF31-BAD6-4AA3-82FD-DEE13CD4E366}"/>
              </a:ext>
            </a:extLst>
          </p:cNvPr>
          <p:cNvSpPr/>
          <p:nvPr/>
        </p:nvSpPr>
        <p:spPr>
          <a:xfrm>
            <a:off x="4028041" y="1550715"/>
            <a:ext cx="191804" cy="189308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9" name="L-Shape 68">
            <a:extLst>
              <a:ext uri="{FF2B5EF4-FFF2-40B4-BE49-F238E27FC236}">
                <a16:creationId xmlns:a16="http://schemas.microsoft.com/office/drawing/2014/main" id="{FA7EB481-1772-493C-B595-D8F767BCE8E2}"/>
              </a:ext>
            </a:extLst>
          </p:cNvPr>
          <p:cNvSpPr/>
          <p:nvPr/>
        </p:nvSpPr>
        <p:spPr>
          <a:xfrm rot="5400000">
            <a:off x="4694345" y="937379"/>
            <a:ext cx="501851" cy="1402538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C8648B0-6611-4A6A-B50A-54D3AAF92FB8}"/>
              </a:ext>
            </a:extLst>
          </p:cNvPr>
          <p:cNvSpPr/>
          <p:nvPr/>
        </p:nvSpPr>
        <p:spPr>
          <a:xfrm>
            <a:off x="4301436" y="1429696"/>
            <a:ext cx="1504033" cy="660843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OE sounding board validating</a:t>
            </a:r>
          </a:p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 and harmonizing the data   scope.</a:t>
            </a:r>
          </a:p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OEs are rotated within the sounding board based on the use cases being discussed</a:t>
            </a: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66222F9-8A6C-4E53-B92F-579F6724554E}"/>
              </a:ext>
            </a:extLst>
          </p:cNvPr>
          <p:cNvSpPr/>
          <p:nvPr/>
        </p:nvSpPr>
        <p:spPr>
          <a:xfrm>
            <a:off x="5684678" y="1550715"/>
            <a:ext cx="191804" cy="189308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6" name="L-Shape 75">
            <a:extLst>
              <a:ext uri="{FF2B5EF4-FFF2-40B4-BE49-F238E27FC236}">
                <a16:creationId xmlns:a16="http://schemas.microsoft.com/office/drawing/2014/main" id="{51867517-6CCA-4C87-BDEC-CAE597889A22}"/>
              </a:ext>
            </a:extLst>
          </p:cNvPr>
          <p:cNvSpPr/>
          <p:nvPr/>
        </p:nvSpPr>
        <p:spPr>
          <a:xfrm rot="5400000">
            <a:off x="6358311" y="938325"/>
            <a:ext cx="501851" cy="1402538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5A8A57E-F5B5-4BBD-AA0E-A07D319F658D}"/>
              </a:ext>
            </a:extLst>
          </p:cNvPr>
          <p:cNvSpPr/>
          <p:nvPr/>
        </p:nvSpPr>
        <p:spPr>
          <a:xfrm>
            <a:off x="6003398" y="1435213"/>
            <a:ext cx="1167510" cy="660843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Further validating input and refining global definitions across group functions to have one harmonized vocabulary for the data scope,</a:t>
            </a: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9D9B991E-1B30-40A4-A7CE-ACA243B12E4A}"/>
              </a:ext>
            </a:extLst>
          </p:cNvPr>
          <p:cNvSpPr/>
          <p:nvPr/>
        </p:nvSpPr>
        <p:spPr>
          <a:xfrm>
            <a:off x="7161238" y="1550715"/>
            <a:ext cx="191804" cy="189308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0" name="L-Shape 79">
            <a:extLst>
              <a:ext uri="{FF2B5EF4-FFF2-40B4-BE49-F238E27FC236}">
                <a16:creationId xmlns:a16="http://schemas.microsoft.com/office/drawing/2014/main" id="{0FE57B31-E17D-446C-A2BA-529667684234}"/>
              </a:ext>
            </a:extLst>
          </p:cNvPr>
          <p:cNvSpPr/>
          <p:nvPr/>
        </p:nvSpPr>
        <p:spPr>
          <a:xfrm rot="5400000">
            <a:off x="7908411" y="938325"/>
            <a:ext cx="501851" cy="1402538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39EE0BB8-95AE-4296-8C0D-4BE6FF8F43D0}"/>
              </a:ext>
            </a:extLst>
          </p:cNvPr>
          <p:cNvSpPr/>
          <p:nvPr/>
        </p:nvSpPr>
        <p:spPr>
          <a:xfrm>
            <a:off x="7561995" y="1600342"/>
            <a:ext cx="1266219" cy="660842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9070" tIns="179070" rIns="179070" bIns="179070" numCol="1" spcCol="1270" anchor="t" anchorCtr="0">
            <a:noAutofit/>
          </a:bodyPr>
          <a:lstStyle/>
          <a:p>
            <a:pPr marL="0" lvl="0" indent="0" algn="l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>
              <a:latin typeface="+mj-lt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047DE71D-7F8F-423E-B420-71B9EB1B49CC}"/>
              </a:ext>
            </a:extLst>
          </p:cNvPr>
          <p:cNvSpPr/>
          <p:nvPr/>
        </p:nvSpPr>
        <p:spPr>
          <a:xfrm>
            <a:off x="8711337" y="1550715"/>
            <a:ext cx="191804" cy="189308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2" name="L-Shape 91">
            <a:extLst>
              <a:ext uri="{FF2B5EF4-FFF2-40B4-BE49-F238E27FC236}">
                <a16:creationId xmlns:a16="http://schemas.microsoft.com/office/drawing/2014/main" id="{A7AF5E2A-014A-4D82-B8A6-C421080D78AB}"/>
              </a:ext>
            </a:extLst>
          </p:cNvPr>
          <p:cNvSpPr/>
          <p:nvPr/>
        </p:nvSpPr>
        <p:spPr>
          <a:xfrm rot="5400000">
            <a:off x="9458511" y="938325"/>
            <a:ext cx="501851" cy="1402538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F86C325-FF42-4FDD-A92E-4DB5440CF790}"/>
              </a:ext>
            </a:extLst>
          </p:cNvPr>
          <p:cNvSpPr/>
          <p:nvPr/>
        </p:nvSpPr>
        <p:spPr>
          <a:xfrm>
            <a:off x="7587808" y="1440637"/>
            <a:ext cx="1084703" cy="660843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Data office updates all working groups with the final validated definitions for review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A3F28865-32B6-489B-9827-331AFF93F719}"/>
              </a:ext>
            </a:extLst>
          </p:cNvPr>
          <p:cNvSpPr/>
          <p:nvPr/>
        </p:nvSpPr>
        <p:spPr>
          <a:xfrm>
            <a:off x="9112095" y="1447476"/>
            <a:ext cx="1266219" cy="660843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Global data fitness council as formal body to sign off on all definitions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DA3D05-18CE-4943-BE6A-2915E765E32B}"/>
              </a:ext>
            </a:extLst>
          </p:cNvPr>
          <p:cNvSpPr txBox="1"/>
          <p:nvPr/>
        </p:nvSpPr>
        <p:spPr>
          <a:xfrm>
            <a:off x="7558445" y="2064235"/>
            <a:ext cx="850728" cy="253128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Group Data office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3F32EFC-DB71-4FE9-9CA2-ECC0B0C112D5}"/>
              </a:ext>
            </a:extLst>
          </p:cNvPr>
          <p:cNvSpPr txBox="1"/>
          <p:nvPr/>
        </p:nvSpPr>
        <p:spPr>
          <a:xfrm>
            <a:off x="5545396" y="4024269"/>
            <a:ext cx="1402974" cy="468572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Data fitness working group:</a:t>
            </a:r>
          </a:p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 GP&amp;C /H10 /Life/ Health /Finance/ Allianz Re/GSMD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7961DFE-2BFC-4DB6-927A-A4C6149E2951}"/>
              </a:ext>
            </a:extLst>
          </p:cNvPr>
          <p:cNvSpPr txBox="1"/>
          <p:nvPr/>
        </p:nvSpPr>
        <p:spPr>
          <a:xfrm>
            <a:off x="8943474" y="3998441"/>
            <a:ext cx="1580610" cy="468572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Data fitness Council</a:t>
            </a:r>
          </a:p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GP&amp;C /H10 /Life/ Health /Finance/ Allianz Re/GSMD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1154C2E-71B6-49F6-96CB-660EDF700B6E}"/>
              </a:ext>
            </a:extLst>
          </p:cNvPr>
          <p:cNvSpPr txBox="1"/>
          <p:nvPr/>
        </p:nvSpPr>
        <p:spPr>
          <a:xfrm>
            <a:off x="4082863" y="4032192"/>
            <a:ext cx="850728" cy="253128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Group Data office</a:t>
            </a:r>
          </a:p>
        </p:txBody>
      </p:sp>
      <p:pic>
        <p:nvPicPr>
          <p:cNvPr id="106" name="Graphic 105" descr="Cycle with people">
            <a:extLst>
              <a:ext uri="{FF2B5EF4-FFF2-40B4-BE49-F238E27FC236}">
                <a16:creationId xmlns:a16="http://schemas.microsoft.com/office/drawing/2014/main" id="{989872A7-C8A9-400C-98E8-785B8E34C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8793" y="4694639"/>
            <a:ext cx="490175" cy="415657"/>
          </a:xfrm>
          <a:prstGeom prst="rect">
            <a:avLst/>
          </a:prstGeom>
        </p:spPr>
      </p:pic>
      <p:pic>
        <p:nvPicPr>
          <p:cNvPr id="107" name="Graphic 106" descr="Cycle with people">
            <a:extLst>
              <a:ext uri="{FF2B5EF4-FFF2-40B4-BE49-F238E27FC236}">
                <a16:creationId xmlns:a16="http://schemas.microsoft.com/office/drawing/2014/main" id="{D0C94712-ED09-4E9F-AD15-43A63D9F4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9567" y="4707752"/>
            <a:ext cx="490175" cy="405285"/>
          </a:xfrm>
          <a:prstGeom prst="rect">
            <a:avLst/>
          </a:prstGeom>
        </p:spPr>
      </p:pic>
      <p:pic>
        <p:nvPicPr>
          <p:cNvPr id="109" name="Graphic 108" descr="Megaphone">
            <a:extLst>
              <a:ext uri="{FF2B5EF4-FFF2-40B4-BE49-F238E27FC236}">
                <a16:creationId xmlns:a16="http://schemas.microsoft.com/office/drawing/2014/main" id="{A2B41F7D-DDE0-4D66-827E-16DCEEDAD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0903" y="4728832"/>
            <a:ext cx="465544" cy="342586"/>
          </a:xfrm>
          <a:prstGeom prst="rect">
            <a:avLst/>
          </a:prstGeom>
        </p:spPr>
      </p:pic>
      <p:pic>
        <p:nvPicPr>
          <p:cNvPr id="110" name="Graphic 109" descr="Meeting">
            <a:extLst>
              <a:ext uri="{FF2B5EF4-FFF2-40B4-BE49-F238E27FC236}">
                <a16:creationId xmlns:a16="http://schemas.microsoft.com/office/drawing/2014/main" id="{E14A085B-5833-4E71-872F-5D757AE7D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0577" y="4739100"/>
            <a:ext cx="472848" cy="330475"/>
          </a:xfrm>
          <a:prstGeom prst="rect">
            <a:avLst/>
          </a:prstGeom>
        </p:spPr>
      </p:pic>
      <p:sp>
        <p:nvSpPr>
          <p:cNvPr id="114" name="L-Shape 113">
            <a:extLst>
              <a:ext uri="{FF2B5EF4-FFF2-40B4-BE49-F238E27FC236}">
                <a16:creationId xmlns:a16="http://schemas.microsoft.com/office/drawing/2014/main" id="{A318F979-4DCD-452D-9D02-E3CCFD28C4A6}"/>
              </a:ext>
            </a:extLst>
          </p:cNvPr>
          <p:cNvSpPr/>
          <p:nvPr/>
        </p:nvSpPr>
        <p:spPr>
          <a:xfrm rot="5400000">
            <a:off x="4324942" y="4627291"/>
            <a:ext cx="546045" cy="1514271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B998E4BF-8F43-4635-B0D8-F9897EDDEFA8}"/>
              </a:ext>
            </a:extLst>
          </p:cNvPr>
          <p:cNvSpPr/>
          <p:nvPr/>
        </p:nvSpPr>
        <p:spPr>
          <a:xfrm>
            <a:off x="3973562" y="5244424"/>
            <a:ext cx="1367092" cy="719039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100000"/>
              <a:buFont typeface="Wingdings" panose="05000000000000000000" pitchFamily="2" charset="2"/>
              <a:buNone/>
            </a:pPr>
            <a:r>
              <a:rPr lang="en-US" sz="700" b="0" i="1" kern="1200" dirty="0">
                <a:solidFill>
                  <a:schemeClr val="tx2"/>
                </a:solidFill>
                <a:latin typeface="+mj-lt"/>
              </a:rPr>
              <a:t>Common ingestion model for the selected scope based on Business &amp; technical models </a:t>
            </a:r>
          </a:p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100000"/>
              <a:buFont typeface="Wingdings" panose="05000000000000000000" pitchFamily="2" charset="2"/>
              <a:buNone/>
            </a:pPr>
            <a:r>
              <a:rPr lang="en-US" sz="700" i="1" dirty="0">
                <a:solidFill>
                  <a:schemeClr val="tx2"/>
                </a:solidFill>
                <a:latin typeface="+mj-lt"/>
              </a:rPr>
              <a:t>(Ontology &amp; ABS)</a:t>
            </a:r>
            <a:endParaRPr lang="en-GB" sz="700" b="0" i="1" kern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6" name="Isosceles Triangle 115">
            <a:extLst>
              <a:ext uri="{FF2B5EF4-FFF2-40B4-BE49-F238E27FC236}">
                <a16:creationId xmlns:a16="http://schemas.microsoft.com/office/drawing/2014/main" id="{08F6DE5C-22F5-4230-A30D-BD463DAE6BED}"/>
              </a:ext>
            </a:extLst>
          </p:cNvPr>
          <p:cNvSpPr/>
          <p:nvPr/>
        </p:nvSpPr>
        <p:spPr>
          <a:xfrm>
            <a:off x="5187025" y="5289286"/>
            <a:ext cx="191804" cy="189308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7" name="L-Shape 116">
            <a:extLst>
              <a:ext uri="{FF2B5EF4-FFF2-40B4-BE49-F238E27FC236}">
                <a16:creationId xmlns:a16="http://schemas.microsoft.com/office/drawing/2014/main" id="{56CBCBC7-4048-4053-85CD-1D4619FB1E8D}"/>
              </a:ext>
            </a:extLst>
          </p:cNvPr>
          <p:cNvSpPr/>
          <p:nvPr/>
        </p:nvSpPr>
        <p:spPr>
          <a:xfrm rot="5400000">
            <a:off x="5925429" y="4611967"/>
            <a:ext cx="546046" cy="1514271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9C8DE2FD-84A4-4939-993D-863B3BC6A07A}"/>
              </a:ext>
            </a:extLst>
          </p:cNvPr>
          <p:cNvSpPr/>
          <p:nvPr/>
        </p:nvSpPr>
        <p:spPr>
          <a:xfrm>
            <a:off x="5563176" y="5256330"/>
            <a:ext cx="1367092" cy="627201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SzPct val="100000"/>
              <a:buFont typeface="Wingdings" panose="05000000000000000000" pitchFamily="2" charset="2"/>
              <a:buNone/>
            </a:pPr>
            <a:r>
              <a:rPr lang="en-US" sz="700" b="0" i="1" kern="1200" dirty="0">
                <a:solidFill>
                  <a:schemeClr val="tx2"/>
                </a:solidFill>
                <a:latin typeface="+mj-lt"/>
              </a:rPr>
              <a:t>Discussions between affected stakeholders to build the model</a:t>
            </a:r>
            <a:endParaRPr lang="en-GB" sz="700" b="0" i="1" kern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CEB3F47E-0C39-4F7B-A9CF-6D981409F8FB}"/>
              </a:ext>
            </a:extLst>
          </p:cNvPr>
          <p:cNvSpPr/>
          <p:nvPr/>
        </p:nvSpPr>
        <p:spPr>
          <a:xfrm>
            <a:off x="6866861" y="5283859"/>
            <a:ext cx="191804" cy="189308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0" name="L-Shape 119">
            <a:extLst>
              <a:ext uri="{FF2B5EF4-FFF2-40B4-BE49-F238E27FC236}">
                <a16:creationId xmlns:a16="http://schemas.microsoft.com/office/drawing/2014/main" id="{C34E808E-9C71-4B60-A4EA-DE4B070B29FE}"/>
              </a:ext>
            </a:extLst>
          </p:cNvPr>
          <p:cNvSpPr/>
          <p:nvPr/>
        </p:nvSpPr>
        <p:spPr>
          <a:xfrm rot="5400000">
            <a:off x="7682392" y="4562510"/>
            <a:ext cx="420807" cy="1514271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DC05BCA0-07D6-4CB5-B1C5-18BC6C01BF7B}"/>
              </a:ext>
            </a:extLst>
          </p:cNvPr>
          <p:cNvSpPr/>
          <p:nvPr/>
        </p:nvSpPr>
        <p:spPr>
          <a:xfrm>
            <a:off x="7196566" y="5615849"/>
            <a:ext cx="1367092" cy="719038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9070" tIns="179070" rIns="179070" bIns="179070" numCol="1" spcCol="1270" anchor="t" anchorCtr="0">
            <a:noAutofit/>
          </a:bodyPr>
          <a:lstStyle/>
          <a:p>
            <a:pPr marL="0" lvl="0" indent="0" algn="l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i="1" kern="1200">
              <a:latin typeface="+mj-lt"/>
            </a:endParaRP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1D310B32-C1DD-4585-96A4-540BD5A1246D}"/>
              </a:ext>
            </a:extLst>
          </p:cNvPr>
          <p:cNvSpPr/>
          <p:nvPr/>
        </p:nvSpPr>
        <p:spPr>
          <a:xfrm>
            <a:off x="8481855" y="5287123"/>
            <a:ext cx="191804" cy="189308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3" name="L-Shape 122">
            <a:extLst>
              <a:ext uri="{FF2B5EF4-FFF2-40B4-BE49-F238E27FC236}">
                <a16:creationId xmlns:a16="http://schemas.microsoft.com/office/drawing/2014/main" id="{35D7F617-96A3-49E4-9C2B-EE2857C3D3A8}"/>
              </a:ext>
            </a:extLst>
          </p:cNvPr>
          <p:cNvSpPr/>
          <p:nvPr/>
        </p:nvSpPr>
        <p:spPr>
          <a:xfrm rot="5400000">
            <a:off x="9291699" y="4629353"/>
            <a:ext cx="546046" cy="1514271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C3E8E7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20953DC3-412D-48C7-A19C-BDCCABF4C2D7}"/>
              </a:ext>
            </a:extLst>
          </p:cNvPr>
          <p:cNvSpPr/>
          <p:nvPr/>
        </p:nvSpPr>
        <p:spPr>
          <a:xfrm>
            <a:off x="7192652" y="5235052"/>
            <a:ext cx="1367092" cy="719038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CIM workshops conducted with OEs and use case owners to validate the model</a:t>
            </a:r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1AA5796-C059-4543-B3A9-D2D3825FEB78}"/>
              </a:ext>
            </a:extLst>
          </p:cNvPr>
          <p:cNvSpPr/>
          <p:nvPr/>
        </p:nvSpPr>
        <p:spPr>
          <a:xfrm>
            <a:off x="8903194" y="5282606"/>
            <a:ext cx="1367092" cy="719038"/>
          </a:xfrm>
          <a:custGeom>
            <a:avLst/>
            <a:gdLst>
              <a:gd name="connsiteX0" fmla="*/ 0 w 1122590"/>
              <a:gd name="connsiteY0" fmla="*/ 0 h 984016"/>
              <a:gd name="connsiteX1" fmla="*/ 1122590 w 1122590"/>
              <a:gd name="connsiteY1" fmla="*/ 0 h 984016"/>
              <a:gd name="connsiteX2" fmla="*/ 1122590 w 1122590"/>
              <a:gd name="connsiteY2" fmla="*/ 984016 h 984016"/>
              <a:gd name="connsiteX3" fmla="*/ 0 w 1122590"/>
              <a:gd name="connsiteY3" fmla="*/ 984016 h 984016"/>
              <a:gd name="connsiteX4" fmla="*/ 0 w 1122590"/>
              <a:gd name="connsiteY4" fmla="*/ 0 h 984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2590" h="984016">
                <a:moveTo>
                  <a:pt x="0" y="0"/>
                </a:moveTo>
                <a:lnTo>
                  <a:pt x="1122590" y="0"/>
                </a:lnTo>
                <a:lnTo>
                  <a:pt x="1122590" y="984016"/>
                </a:lnTo>
                <a:lnTo>
                  <a:pt x="0" y="9840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720" tIns="45720" rIns="45720" bIns="45720" numCol="1" spcCol="1270" anchor="t" anchorCtr="0">
            <a:noAutofit/>
          </a:bodyPr>
          <a:lstStyle/>
          <a:p>
            <a:r>
              <a:rPr lang="en-US" sz="700" i="1" dirty="0">
                <a:solidFill>
                  <a:srgbClr val="007D8C"/>
                </a:solidFill>
                <a:latin typeface="+mj-lt"/>
              </a:rPr>
              <a:t>Sign of from respective use case owner and relevant OEs</a:t>
            </a:r>
          </a:p>
        </p:txBody>
      </p:sp>
      <p:sp>
        <p:nvSpPr>
          <p:cNvPr id="126" name="Pfeil: Chevron 13">
            <a:extLst>
              <a:ext uri="{FF2B5EF4-FFF2-40B4-BE49-F238E27FC236}">
                <a16:creationId xmlns:a16="http://schemas.microsoft.com/office/drawing/2014/main" id="{96E2456D-7658-4ED6-91B7-9CA54E65C8D0}"/>
              </a:ext>
            </a:extLst>
          </p:cNvPr>
          <p:cNvSpPr/>
          <p:nvPr/>
        </p:nvSpPr>
        <p:spPr>
          <a:xfrm>
            <a:off x="1059852" y="5307760"/>
            <a:ext cx="1521071" cy="510770"/>
          </a:xfrm>
          <a:prstGeom prst="homePlate">
            <a:avLst/>
          </a:prstGeom>
          <a:solidFill>
            <a:srgbClr val="8AC3E6"/>
          </a:solidFill>
          <a:ln w="25400" cap="flat" cmpd="sng" algn="ctr">
            <a:solidFill>
              <a:srgbClr val="8AC3E6"/>
            </a:solidFill>
            <a:prstDash val="solid"/>
          </a:ln>
          <a:effectLst/>
        </p:spPr>
        <p:txBody>
          <a:bodyPr lIns="108000" tIns="0" rIns="38093" bIns="0" rtlCol="0" anchor="ctr"/>
          <a:lstStyle/>
          <a:p>
            <a:pPr marL="0" marR="0" lvl="0" indent="0" algn="ctr" defTabSz="9143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Common Ingestion Model</a:t>
            </a:r>
          </a:p>
        </p:txBody>
      </p:sp>
      <p:sp>
        <p:nvSpPr>
          <p:cNvPr id="127" name="Flowchart: Document 126">
            <a:extLst>
              <a:ext uri="{FF2B5EF4-FFF2-40B4-BE49-F238E27FC236}">
                <a16:creationId xmlns:a16="http://schemas.microsoft.com/office/drawing/2014/main" id="{F617E46C-6418-4FCE-8A89-496B39A47563}"/>
              </a:ext>
            </a:extLst>
          </p:cNvPr>
          <p:cNvSpPr/>
          <p:nvPr/>
        </p:nvSpPr>
        <p:spPr>
          <a:xfrm>
            <a:off x="10448315" y="3107739"/>
            <a:ext cx="1376498" cy="967111"/>
          </a:xfrm>
          <a:prstGeom prst="flowChartDocument">
            <a:avLst/>
          </a:prstGeom>
          <a:noFill/>
          <a:ln>
            <a:solidFill>
              <a:srgbClr val="49648C"/>
            </a:solidFill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>
              <a:spcBef>
                <a:spcPts val="100"/>
              </a:spcBef>
              <a:spcAft>
                <a:spcPts val="100"/>
              </a:spcAft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GB" sz="900" dirty="0">
                <a:solidFill>
                  <a:srgbClr val="49648C"/>
                </a:solidFill>
              </a:rPr>
              <a:t>Ontology approved &amp; published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5995A-4C98-426C-8A17-339A077746A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8" name="Flowchart: Document 127">
            <a:extLst>
              <a:ext uri="{FF2B5EF4-FFF2-40B4-BE49-F238E27FC236}">
                <a16:creationId xmlns:a16="http://schemas.microsoft.com/office/drawing/2014/main" id="{1BA599EF-5149-4312-905F-63A9EC40FF61}"/>
              </a:ext>
            </a:extLst>
          </p:cNvPr>
          <p:cNvSpPr/>
          <p:nvPr/>
        </p:nvSpPr>
        <p:spPr>
          <a:xfrm>
            <a:off x="10419444" y="4949221"/>
            <a:ext cx="1402538" cy="967111"/>
          </a:xfrm>
          <a:prstGeom prst="flowChartDocument">
            <a:avLst/>
          </a:prstGeom>
          <a:noFill/>
          <a:ln>
            <a:solidFill>
              <a:srgbClr val="49648C"/>
            </a:solidFill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>
              <a:spcBef>
                <a:spcPts val="100"/>
              </a:spcBef>
              <a:spcAft>
                <a:spcPts val="100"/>
              </a:spcAft>
              <a:buClr>
                <a:srgbClr val="92D050"/>
              </a:buClr>
              <a:buFont typeface="Wingdings" panose="05000000000000000000" pitchFamily="2" charset="2"/>
              <a:buChar char="ü"/>
            </a:pPr>
            <a:r>
              <a:rPr lang="en-GB" sz="900" dirty="0">
                <a:solidFill>
                  <a:srgbClr val="49648C"/>
                </a:solidFill>
              </a:rPr>
              <a:t>CIM approved &amp; published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9A1ADA2-9F3D-4F19-B463-D19CA0B0A28B}"/>
              </a:ext>
            </a:extLst>
          </p:cNvPr>
          <p:cNvSpPr txBox="1"/>
          <p:nvPr/>
        </p:nvSpPr>
        <p:spPr>
          <a:xfrm>
            <a:off x="3813606" y="5986891"/>
            <a:ext cx="1293156" cy="253128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Group Data office + AZ Tech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2977953-9B66-4218-953A-458BF97510D3}"/>
              </a:ext>
            </a:extLst>
          </p:cNvPr>
          <p:cNvSpPr txBox="1"/>
          <p:nvPr/>
        </p:nvSpPr>
        <p:spPr>
          <a:xfrm>
            <a:off x="5438919" y="5845247"/>
            <a:ext cx="1318804" cy="360850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Group Data office + AZ Tech </a:t>
            </a:r>
          </a:p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+ OE &amp; SE business experts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18511D5-787F-4B32-A9E7-F14B1E52AFB5}"/>
              </a:ext>
            </a:extLst>
          </p:cNvPr>
          <p:cNvSpPr txBox="1"/>
          <p:nvPr/>
        </p:nvSpPr>
        <p:spPr>
          <a:xfrm>
            <a:off x="7093086" y="5856535"/>
            <a:ext cx="1318804" cy="360850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Group Data office + AZ Tech </a:t>
            </a:r>
          </a:p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+ OE &amp; SE business experts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08F4EFE-1681-4A6B-839F-5578C91C5340}"/>
              </a:ext>
            </a:extLst>
          </p:cNvPr>
          <p:cNvSpPr txBox="1"/>
          <p:nvPr/>
        </p:nvSpPr>
        <p:spPr>
          <a:xfrm>
            <a:off x="8843083" y="5884487"/>
            <a:ext cx="1203388" cy="253128"/>
          </a:xfrm>
          <a:prstGeom prst="rect">
            <a:avLst/>
          </a:prstGeom>
        </p:spPr>
        <p:txBody>
          <a:bodyPr vert="horz" wrap="none" lIns="72000" tIns="72000" rIns="72000" bIns="72000" rtlCol="0">
            <a:spAutoFit/>
          </a:bodyPr>
          <a:lstStyle/>
          <a:p>
            <a:r>
              <a:rPr lang="en-GB" sz="700" dirty="0">
                <a:solidFill>
                  <a:schemeClr val="accent2"/>
                </a:solidFill>
                <a:latin typeface="+mj-lt"/>
              </a:rPr>
              <a:t>OE &amp; SE business experts</a:t>
            </a: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9B016E2F-9FDE-4C13-94FF-61A2B91CBC34}"/>
              </a:ext>
            </a:extLst>
          </p:cNvPr>
          <p:cNvSpPr/>
          <p:nvPr/>
        </p:nvSpPr>
        <p:spPr>
          <a:xfrm rot="5400000">
            <a:off x="2732611" y="2884266"/>
            <a:ext cx="1255283" cy="850729"/>
          </a:xfrm>
          <a:prstGeom prst="bentUpArrow">
            <a:avLst/>
          </a:pr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133" name="Arrow: Bent-Up 132">
            <a:extLst>
              <a:ext uri="{FF2B5EF4-FFF2-40B4-BE49-F238E27FC236}">
                <a16:creationId xmlns:a16="http://schemas.microsoft.com/office/drawing/2014/main" id="{115D80B6-23C3-418D-BDE6-292132510820}"/>
              </a:ext>
            </a:extLst>
          </p:cNvPr>
          <p:cNvSpPr/>
          <p:nvPr/>
        </p:nvSpPr>
        <p:spPr>
          <a:xfrm rot="5400000">
            <a:off x="2350625" y="4261706"/>
            <a:ext cx="2020292" cy="850729"/>
          </a:xfrm>
          <a:prstGeom prst="bentUpArrow">
            <a:avLst/>
          </a:pr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GB" sz="1400" dirty="0">
              <a:solidFill>
                <a:schemeClr val="tx2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F2A49A5-DE07-423C-89CD-B3F6A992BCC5}"/>
              </a:ext>
            </a:extLst>
          </p:cNvPr>
          <p:cNvSpPr txBox="1"/>
          <p:nvPr/>
        </p:nvSpPr>
        <p:spPr>
          <a:xfrm rot="20183136">
            <a:off x="127648" y="1021067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8209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4324DFD-6D7F-4B9A-887A-1F6E192E9D27}"/>
              </a:ext>
            </a:extLst>
          </p:cNvPr>
          <p:cNvSpPr/>
          <p:nvPr/>
        </p:nvSpPr>
        <p:spPr>
          <a:xfrm>
            <a:off x="625236" y="6250823"/>
            <a:ext cx="9830613" cy="378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494557-0995-40F4-8792-EC57D8B738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C99FC9-4C97-4C70-B659-D825828B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7825"/>
                </a:solidFill>
              </a:rPr>
              <a:t>Harmonising Data </a:t>
            </a:r>
            <a:r>
              <a:rPr lang="en-GB" dirty="0"/>
              <a:t>for Global Solutions</a:t>
            </a:r>
            <a:br>
              <a:rPr lang="en-GB" dirty="0"/>
            </a:br>
            <a:r>
              <a:rPr lang="en-GB" dirty="0"/>
              <a:t>OVERVIEW OF DESIGN PRINCIPLES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D6AB2-CFBB-4859-BE51-DBD6A1D92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7A76C19-2E56-4B3C-AC41-17E5DAC4FAAD}"/>
              </a:ext>
            </a:extLst>
          </p:cNvPr>
          <p:cNvSpPr/>
          <p:nvPr/>
        </p:nvSpPr>
        <p:spPr>
          <a:xfrm>
            <a:off x="245478" y="1442367"/>
            <a:ext cx="10210372" cy="3647452"/>
          </a:xfrm>
          <a:prstGeom prst="roundRect">
            <a:avLst>
              <a:gd name="adj" fmla="val 3556"/>
            </a:avLst>
          </a:prstGeom>
          <a:solidFill>
            <a:srgbClr val="F4F2F2"/>
          </a:solidFill>
          <a:ln>
            <a:noFill/>
          </a:ln>
          <a:effectLst>
            <a:outerShdw blurRad="241300" dist="190500" dir="8100000" algn="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le 53">
            <a:extLst>
              <a:ext uri="{FF2B5EF4-FFF2-40B4-BE49-F238E27FC236}">
                <a16:creationId xmlns:a16="http://schemas.microsoft.com/office/drawing/2014/main" id="{14D12202-DDA9-4F18-90E0-E17323A88687}"/>
              </a:ext>
            </a:extLst>
          </p:cNvPr>
          <p:cNvSpPr/>
          <p:nvPr/>
        </p:nvSpPr>
        <p:spPr>
          <a:xfrm>
            <a:off x="416812" y="1468195"/>
            <a:ext cx="2374708" cy="3532911"/>
          </a:xfrm>
          <a:prstGeom prst="roundRect">
            <a:avLst>
              <a:gd name="adj" fmla="val 4425"/>
            </a:avLst>
          </a:prstGeom>
          <a:solidFill>
            <a:srgbClr val="008B9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07961" tIns="0" rIns="108000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GB" sz="1400" b="1" dirty="0">
                <a:solidFill>
                  <a:srgbClr val="FFFFFF"/>
                </a:solidFill>
                <a:latin typeface="Arial"/>
              </a:rPr>
              <a:t>Data source ecosystem</a:t>
            </a:r>
          </a:p>
        </p:txBody>
      </p:sp>
      <p:sp>
        <p:nvSpPr>
          <p:cNvPr id="7" name="Rounded Rectangle 25">
            <a:extLst>
              <a:ext uri="{FF2B5EF4-FFF2-40B4-BE49-F238E27FC236}">
                <a16:creationId xmlns:a16="http://schemas.microsoft.com/office/drawing/2014/main" id="{0269809E-8114-4960-9E34-7CB4FC4BAC60}"/>
              </a:ext>
            </a:extLst>
          </p:cNvPr>
          <p:cNvSpPr/>
          <p:nvPr/>
        </p:nvSpPr>
        <p:spPr>
          <a:xfrm>
            <a:off x="503256" y="1778160"/>
            <a:ext cx="2233058" cy="699597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OE 1</a:t>
            </a:r>
          </a:p>
        </p:txBody>
      </p:sp>
      <p:sp>
        <p:nvSpPr>
          <p:cNvPr id="12" name="Rounded Rectangle 25">
            <a:extLst>
              <a:ext uri="{FF2B5EF4-FFF2-40B4-BE49-F238E27FC236}">
                <a16:creationId xmlns:a16="http://schemas.microsoft.com/office/drawing/2014/main" id="{23C67901-3C6E-4C22-A9A9-7CBD0CAF565D}"/>
              </a:ext>
            </a:extLst>
          </p:cNvPr>
          <p:cNvSpPr/>
          <p:nvPr/>
        </p:nvSpPr>
        <p:spPr>
          <a:xfrm>
            <a:off x="501315" y="2515909"/>
            <a:ext cx="2233058" cy="699598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OE 2</a:t>
            </a:r>
          </a:p>
        </p:txBody>
      </p:sp>
      <p:sp>
        <p:nvSpPr>
          <p:cNvPr id="30" name="Rounded Rectangle 25">
            <a:extLst>
              <a:ext uri="{FF2B5EF4-FFF2-40B4-BE49-F238E27FC236}">
                <a16:creationId xmlns:a16="http://schemas.microsoft.com/office/drawing/2014/main" id="{2FB0D31E-1246-45BF-8467-08730039347A}"/>
              </a:ext>
            </a:extLst>
          </p:cNvPr>
          <p:cNvSpPr/>
          <p:nvPr/>
        </p:nvSpPr>
        <p:spPr>
          <a:xfrm>
            <a:off x="761149" y="2016114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Claim_nb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number</a:t>
            </a:r>
          </a:p>
        </p:txBody>
      </p:sp>
      <p:sp>
        <p:nvSpPr>
          <p:cNvPr id="31" name="Rounded Rectangle 25">
            <a:extLst>
              <a:ext uri="{FF2B5EF4-FFF2-40B4-BE49-F238E27FC236}">
                <a16:creationId xmlns:a16="http://schemas.microsoft.com/office/drawing/2014/main" id="{87FF8BAD-E582-48A7-B05B-7FCA6348312E}"/>
              </a:ext>
            </a:extLst>
          </p:cNvPr>
          <p:cNvSpPr/>
          <p:nvPr/>
        </p:nvSpPr>
        <p:spPr>
          <a:xfrm>
            <a:off x="761149" y="2160850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Open, Close</a:t>
            </a:r>
          </a:p>
        </p:txBody>
      </p:sp>
      <p:sp>
        <p:nvSpPr>
          <p:cNvPr id="32" name="Rounded Rectangle 25">
            <a:extLst>
              <a:ext uri="{FF2B5EF4-FFF2-40B4-BE49-F238E27FC236}">
                <a16:creationId xmlns:a16="http://schemas.microsoft.com/office/drawing/2014/main" id="{9FABF2AA-5F95-4C5D-AFCE-54BBBE1F29BD}"/>
              </a:ext>
            </a:extLst>
          </p:cNvPr>
          <p:cNvSpPr/>
          <p:nvPr/>
        </p:nvSpPr>
        <p:spPr>
          <a:xfrm>
            <a:off x="761149" y="2301173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USD</a:t>
            </a: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13577DFF-7F05-42CA-A155-2204CD2CDAEB}"/>
              </a:ext>
            </a:extLst>
          </p:cNvPr>
          <p:cNvSpPr/>
          <p:nvPr/>
        </p:nvSpPr>
        <p:spPr>
          <a:xfrm>
            <a:off x="754089" y="2728746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Claim_ID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alpha-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25">
            <a:extLst>
              <a:ext uri="{FF2B5EF4-FFF2-40B4-BE49-F238E27FC236}">
                <a16:creationId xmlns:a16="http://schemas.microsoft.com/office/drawing/2014/main" id="{E9906159-3A12-44EC-A482-5F6B1A5A345D}"/>
              </a:ext>
            </a:extLst>
          </p:cNvPr>
          <p:cNvSpPr/>
          <p:nvPr/>
        </p:nvSpPr>
        <p:spPr>
          <a:xfrm>
            <a:off x="754089" y="2873481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0, 1</a:t>
            </a:r>
          </a:p>
        </p:txBody>
      </p:sp>
      <p:sp>
        <p:nvSpPr>
          <p:cNvPr id="35" name="Rounded Rectangle 25">
            <a:extLst>
              <a:ext uri="{FF2B5EF4-FFF2-40B4-BE49-F238E27FC236}">
                <a16:creationId xmlns:a16="http://schemas.microsoft.com/office/drawing/2014/main" id="{455A60F1-4D2B-4D2B-85FA-A20C19237FC4}"/>
              </a:ext>
            </a:extLst>
          </p:cNvPr>
          <p:cNvSpPr/>
          <p:nvPr/>
        </p:nvSpPr>
        <p:spPr>
          <a:xfrm>
            <a:off x="754089" y="3013804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Euro</a:t>
            </a:r>
          </a:p>
        </p:txBody>
      </p:sp>
      <p:sp>
        <p:nvSpPr>
          <p:cNvPr id="36" name="Rounded Rectangle 25">
            <a:extLst>
              <a:ext uri="{FF2B5EF4-FFF2-40B4-BE49-F238E27FC236}">
                <a16:creationId xmlns:a16="http://schemas.microsoft.com/office/drawing/2014/main" id="{8BB4D94E-C87B-4FE9-9273-4AA57E6ACCDA}"/>
              </a:ext>
            </a:extLst>
          </p:cNvPr>
          <p:cNvSpPr/>
          <p:nvPr/>
        </p:nvSpPr>
        <p:spPr>
          <a:xfrm>
            <a:off x="494449" y="3262336"/>
            <a:ext cx="2239923" cy="699598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OE 3</a:t>
            </a:r>
          </a:p>
        </p:txBody>
      </p:sp>
      <p:sp>
        <p:nvSpPr>
          <p:cNvPr id="37" name="Rounded Rectangle 25">
            <a:extLst>
              <a:ext uri="{FF2B5EF4-FFF2-40B4-BE49-F238E27FC236}">
                <a16:creationId xmlns:a16="http://schemas.microsoft.com/office/drawing/2014/main" id="{43C6CB15-0B5D-4F26-8E07-F8D3E4F801B4}"/>
              </a:ext>
            </a:extLst>
          </p:cNvPr>
          <p:cNvSpPr/>
          <p:nvPr/>
        </p:nvSpPr>
        <p:spPr>
          <a:xfrm>
            <a:off x="761149" y="3481112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  <a:latin typeface="Arial"/>
              </a:rPr>
              <a:t>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String</a:t>
            </a:r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A8C42E85-94B0-49F1-8726-7EC3CCB30273}"/>
              </a:ext>
            </a:extLst>
          </p:cNvPr>
          <p:cNvSpPr/>
          <p:nvPr/>
        </p:nvSpPr>
        <p:spPr>
          <a:xfrm>
            <a:off x="761149" y="3625846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Open, Run, Close</a:t>
            </a:r>
          </a:p>
        </p:txBody>
      </p:sp>
      <p:sp>
        <p:nvSpPr>
          <p:cNvPr id="39" name="Rounded Rectangle 25">
            <a:extLst>
              <a:ext uri="{FF2B5EF4-FFF2-40B4-BE49-F238E27FC236}">
                <a16:creationId xmlns:a16="http://schemas.microsoft.com/office/drawing/2014/main" id="{B4623F4C-4439-4A61-9FB3-4D697B0B936C}"/>
              </a:ext>
            </a:extLst>
          </p:cNvPr>
          <p:cNvSpPr/>
          <p:nvPr/>
        </p:nvSpPr>
        <p:spPr>
          <a:xfrm>
            <a:off x="761149" y="3766170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Euro</a:t>
            </a:r>
          </a:p>
        </p:txBody>
      </p:sp>
      <p:sp>
        <p:nvSpPr>
          <p:cNvPr id="41" name="Rounded Rectangle 8">
            <a:extLst>
              <a:ext uri="{FF2B5EF4-FFF2-40B4-BE49-F238E27FC236}">
                <a16:creationId xmlns:a16="http://schemas.microsoft.com/office/drawing/2014/main" id="{2C597A24-70DD-4BB9-BF37-87FAFEFE6F19}"/>
              </a:ext>
            </a:extLst>
          </p:cNvPr>
          <p:cNvSpPr/>
          <p:nvPr/>
        </p:nvSpPr>
        <p:spPr>
          <a:xfrm>
            <a:off x="3096546" y="1497018"/>
            <a:ext cx="7160842" cy="2608263"/>
          </a:xfrm>
          <a:prstGeom prst="roundRect">
            <a:avLst>
              <a:gd name="adj" fmla="val 5051"/>
            </a:avLst>
          </a:prstGeom>
          <a:solidFill>
            <a:srgbClr val="008B9E"/>
          </a:solidFill>
          <a:ln>
            <a:noFill/>
          </a:ln>
        </p:spPr>
        <p:txBody>
          <a:bodyPr rot="0" spcFirstLastPara="0" vertOverflow="overflow" horzOverflow="overflow" vert="horz" wrap="square" lIns="107961" tIns="0" rIns="108000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Layer</a:t>
            </a:r>
          </a:p>
        </p:txBody>
      </p:sp>
      <p:sp>
        <p:nvSpPr>
          <p:cNvPr id="42" name="Rounded Rectangle 22">
            <a:extLst>
              <a:ext uri="{FF2B5EF4-FFF2-40B4-BE49-F238E27FC236}">
                <a16:creationId xmlns:a16="http://schemas.microsoft.com/office/drawing/2014/main" id="{9B52D650-B427-4272-B613-E49D437B4CE3}"/>
              </a:ext>
            </a:extLst>
          </p:cNvPr>
          <p:cNvSpPr/>
          <p:nvPr/>
        </p:nvSpPr>
        <p:spPr>
          <a:xfrm>
            <a:off x="3182621" y="2527090"/>
            <a:ext cx="6987350" cy="1521728"/>
          </a:xfrm>
          <a:prstGeom prst="roundRect">
            <a:avLst>
              <a:gd name="adj" fmla="val 6025"/>
            </a:avLst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Harmonized</a:t>
            </a:r>
            <a:b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/Refined</a:t>
            </a:r>
          </a:p>
        </p:txBody>
      </p:sp>
      <p:sp>
        <p:nvSpPr>
          <p:cNvPr id="43" name="Rounded Rectangle 8">
            <a:extLst>
              <a:ext uri="{FF2B5EF4-FFF2-40B4-BE49-F238E27FC236}">
                <a16:creationId xmlns:a16="http://schemas.microsoft.com/office/drawing/2014/main" id="{9AB9BC97-A36F-4442-A26D-98389FB5E908}"/>
              </a:ext>
            </a:extLst>
          </p:cNvPr>
          <p:cNvSpPr/>
          <p:nvPr/>
        </p:nvSpPr>
        <p:spPr>
          <a:xfrm>
            <a:off x="3193669" y="1814104"/>
            <a:ext cx="6980894" cy="636730"/>
          </a:xfrm>
          <a:prstGeom prst="roundRect">
            <a:avLst>
              <a:gd name="adj" fmla="val 9006"/>
            </a:avLst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Consumption</a:t>
            </a:r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E0937ECE-CB22-4948-B3FD-E76FF5B3E6B1}"/>
              </a:ext>
            </a:extLst>
          </p:cNvPr>
          <p:cNvSpPr/>
          <p:nvPr/>
        </p:nvSpPr>
        <p:spPr>
          <a:xfrm>
            <a:off x="3261483" y="3239459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 err="1">
                <a:solidFill>
                  <a:schemeClr val="tx2"/>
                </a:solidFill>
                <a:latin typeface="Arial"/>
              </a:rPr>
              <a:t>Claim_nb</a:t>
            </a:r>
            <a:r>
              <a:rPr lang="en-GB" sz="1100" dirty="0">
                <a:solidFill>
                  <a:schemeClr val="tx2"/>
                </a:solidFill>
                <a:latin typeface="Arial"/>
              </a:rPr>
              <a:t>: 231344 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Rounded Rectangle 25">
            <a:extLst>
              <a:ext uri="{FF2B5EF4-FFF2-40B4-BE49-F238E27FC236}">
                <a16:creationId xmlns:a16="http://schemas.microsoft.com/office/drawing/2014/main" id="{2DDEDA49-D757-4F21-BEA5-727BB704D066}"/>
              </a:ext>
            </a:extLst>
          </p:cNvPr>
          <p:cNvSpPr/>
          <p:nvPr/>
        </p:nvSpPr>
        <p:spPr>
          <a:xfrm>
            <a:off x="5316116" y="3239459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Open,</a:t>
            </a:r>
          </a:p>
        </p:txBody>
      </p:sp>
      <p:sp>
        <p:nvSpPr>
          <p:cNvPr id="63" name="Rounded Rectangle 25">
            <a:extLst>
              <a:ext uri="{FF2B5EF4-FFF2-40B4-BE49-F238E27FC236}">
                <a16:creationId xmlns:a16="http://schemas.microsoft.com/office/drawing/2014/main" id="{22E093B4-9F84-4F5A-AE80-29DA8E21446E}"/>
              </a:ext>
            </a:extLst>
          </p:cNvPr>
          <p:cNvSpPr/>
          <p:nvPr/>
        </p:nvSpPr>
        <p:spPr>
          <a:xfrm>
            <a:off x="7409282" y="3239459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300 USD</a:t>
            </a:r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9EF78FE8-B6C1-46F9-A6D6-2B76E0C0500F}"/>
              </a:ext>
            </a:extLst>
          </p:cNvPr>
          <p:cNvSpPr/>
          <p:nvPr/>
        </p:nvSpPr>
        <p:spPr>
          <a:xfrm>
            <a:off x="3635770" y="3495147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Claim_ID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ACXD3</a:t>
            </a:r>
          </a:p>
        </p:txBody>
      </p:sp>
      <p:sp>
        <p:nvSpPr>
          <p:cNvPr id="65" name="Rounded Rectangle 25">
            <a:extLst>
              <a:ext uri="{FF2B5EF4-FFF2-40B4-BE49-F238E27FC236}">
                <a16:creationId xmlns:a16="http://schemas.microsoft.com/office/drawing/2014/main" id="{FC131D14-99A9-42C5-9F6D-DD7BFA904B2E}"/>
              </a:ext>
            </a:extLst>
          </p:cNvPr>
          <p:cNvSpPr/>
          <p:nvPr/>
        </p:nvSpPr>
        <p:spPr>
          <a:xfrm>
            <a:off x="5594379" y="3495147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0</a:t>
            </a:r>
          </a:p>
        </p:txBody>
      </p:sp>
      <p:sp>
        <p:nvSpPr>
          <p:cNvPr id="66" name="Rounded Rectangle 25">
            <a:extLst>
              <a:ext uri="{FF2B5EF4-FFF2-40B4-BE49-F238E27FC236}">
                <a16:creationId xmlns:a16="http://schemas.microsoft.com/office/drawing/2014/main" id="{F779E81B-159E-48C5-B1F4-E7C2FE983A04}"/>
              </a:ext>
            </a:extLst>
          </p:cNvPr>
          <p:cNvSpPr/>
          <p:nvPr/>
        </p:nvSpPr>
        <p:spPr>
          <a:xfrm>
            <a:off x="7602542" y="3495147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200 Euro</a:t>
            </a:r>
          </a:p>
        </p:txBody>
      </p:sp>
      <p:sp>
        <p:nvSpPr>
          <p:cNvPr id="67" name="Rounded Rectangle 25">
            <a:extLst>
              <a:ext uri="{FF2B5EF4-FFF2-40B4-BE49-F238E27FC236}">
                <a16:creationId xmlns:a16="http://schemas.microsoft.com/office/drawing/2014/main" id="{2D9A680F-3816-48A1-AA41-8F456C72E488}"/>
              </a:ext>
            </a:extLst>
          </p:cNvPr>
          <p:cNvSpPr/>
          <p:nvPr/>
        </p:nvSpPr>
        <p:spPr>
          <a:xfrm>
            <a:off x="3881114" y="3750835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chemeClr val="tx2"/>
                </a:solidFill>
                <a:latin typeface="Arial"/>
              </a:rPr>
              <a:t>ID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Claim300</a:t>
            </a:r>
          </a:p>
        </p:txBody>
      </p:sp>
      <p:sp>
        <p:nvSpPr>
          <p:cNvPr id="68" name="Rounded Rectangle 25">
            <a:extLst>
              <a:ext uri="{FF2B5EF4-FFF2-40B4-BE49-F238E27FC236}">
                <a16:creationId xmlns:a16="http://schemas.microsoft.com/office/drawing/2014/main" id="{C429583C-08D1-4E64-BC73-6A1D61C2C179}"/>
              </a:ext>
            </a:extLst>
          </p:cNvPr>
          <p:cNvSpPr/>
          <p:nvPr/>
        </p:nvSpPr>
        <p:spPr>
          <a:xfrm>
            <a:off x="5834036" y="3750835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Run</a:t>
            </a:r>
          </a:p>
        </p:txBody>
      </p:sp>
      <p:sp>
        <p:nvSpPr>
          <p:cNvPr id="69" name="Rounded Rectangle 25">
            <a:extLst>
              <a:ext uri="{FF2B5EF4-FFF2-40B4-BE49-F238E27FC236}">
                <a16:creationId xmlns:a16="http://schemas.microsoft.com/office/drawing/2014/main" id="{83244B6D-1880-4326-B219-E15BF0BFA4A9}"/>
              </a:ext>
            </a:extLst>
          </p:cNvPr>
          <p:cNvSpPr/>
          <p:nvPr/>
        </p:nvSpPr>
        <p:spPr>
          <a:xfrm>
            <a:off x="7759789" y="3750835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132 Euro</a:t>
            </a:r>
          </a:p>
        </p:txBody>
      </p:sp>
      <p:sp>
        <p:nvSpPr>
          <p:cNvPr id="70" name="Rounded Rectangle 25">
            <a:extLst>
              <a:ext uri="{FF2B5EF4-FFF2-40B4-BE49-F238E27FC236}">
                <a16:creationId xmlns:a16="http://schemas.microsoft.com/office/drawing/2014/main" id="{2252B7E8-4506-40C0-A8A1-5237CF437A8B}"/>
              </a:ext>
            </a:extLst>
          </p:cNvPr>
          <p:cNvSpPr/>
          <p:nvPr/>
        </p:nvSpPr>
        <p:spPr>
          <a:xfrm>
            <a:off x="4126458" y="2620982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 err="1">
                <a:solidFill>
                  <a:schemeClr val="tx2"/>
                </a:solidFill>
                <a:latin typeface="Arial"/>
              </a:rPr>
              <a:t>ClaimID</a:t>
            </a:r>
            <a:r>
              <a:rPr lang="en-GB" sz="1100" dirty="0">
                <a:solidFill>
                  <a:schemeClr val="tx2"/>
                </a:solidFill>
                <a:latin typeface="Arial"/>
              </a:rPr>
              <a:t>: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" name="Rounded Rectangle 25">
            <a:extLst>
              <a:ext uri="{FF2B5EF4-FFF2-40B4-BE49-F238E27FC236}">
                <a16:creationId xmlns:a16="http://schemas.microsoft.com/office/drawing/2014/main" id="{C56A731E-51B5-43D8-A7BD-5C3AB4A702BB}"/>
              </a:ext>
            </a:extLst>
          </p:cNvPr>
          <p:cNvSpPr/>
          <p:nvPr/>
        </p:nvSpPr>
        <p:spPr>
          <a:xfrm>
            <a:off x="5763606" y="2617019"/>
            <a:ext cx="143843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</a:t>
            </a: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open,close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035363F0-239B-4226-9BA2-A8524B857045}"/>
              </a:ext>
            </a:extLst>
          </p:cNvPr>
          <p:cNvSpPr/>
          <p:nvPr/>
        </p:nvSpPr>
        <p:spPr>
          <a:xfrm>
            <a:off x="7716282" y="2623152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Euro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5B7F9B0-E017-45DA-8A74-C4C0C0228CC2}"/>
              </a:ext>
            </a:extLst>
          </p:cNvPr>
          <p:cNvCxnSpPr>
            <a:cxnSpLocks/>
          </p:cNvCxnSpPr>
          <p:nvPr/>
        </p:nvCxnSpPr>
        <p:spPr>
          <a:xfrm flipV="1">
            <a:off x="4331296" y="2851512"/>
            <a:ext cx="0" cy="387948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0036A35-DEDF-48EF-BE55-84D41C181340}"/>
              </a:ext>
            </a:extLst>
          </p:cNvPr>
          <p:cNvCxnSpPr>
            <a:cxnSpLocks/>
          </p:cNvCxnSpPr>
          <p:nvPr/>
        </p:nvCxnSpPr>
        <p:spPr>
          <a:xfrm flipV="1">
            <a:off x="4740713" y="2851512"/>
            <a:ext cx="0" cy="66048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77">
            <a:extLst>
              <a:ext uri="{FF2B5EF4-FFF2-40B4-BE49-F238E27FC236}">
                <a16:creationId xmlns:a16="http://schemas.microsoft.com/office/drawing/2014/main" id="{CBB51988-1359-42E0-B259-1FCCCF3054D7}"/>
              </a:ext>
            </a:extLst>
          </p:cNvPr>
          <p:cNvCxnSpPr>
            <a:cxnSpLocks/>
          </p:cNvCxnSpPr>
          <p:nvPr/>
        </p:nvCxnSpPr>
        <p:spPr>
          <a:xfrm flipV="1">
            <a:off x="5101628" y="2833019"/>
            <a:ext cx="0" cy="906642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25">
            <a:extLst>
              <a:ext uri="{FF2B5EF4-FFF2-40B4-BE49-F238E27FC236}">
                <a16:creationId xmlns:a16="http://schemas.microsoft.com/office/drawing/2014/main" id="{342BD035-6F61-487A-8961-62F7D8424936}"/>
              </a:ext>
            </a:extLst>
          </p:cNvPr>
          <p:cNvSpPr/>
          <p:nvPr/>
        </p:nvSpPr>
        <p:spPr>
          <a:xfrm>
            <a:off x="5058108" y="2635829"/>
            <a:ext cx="436350" cy="182342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" name="Rounded Rectangle 25">
            <a:extLst>
              <a:ext uri="{FF2B5EF4-FFF2-40B4-BE49-F238E27FC236}">
                <a16:creationId xmlns:a16="http://schemas.microsoft.com/office/drawing/2014/main" id="{06BB28F9-170C-441F-9B4D-3EDDEC01C469}"/>
              </a:ext>
            </a:extLst>
          </p:cNvPr>
          <p:cNvSpPr/>
          <p:nvPr/>
        </p:nvSpPr>
        <p:spPr>
          <a:xfrm>
            <a:off x="5834036" y="2640644"/>
            <a:ext cx="369735" cy="168911"/>
          </a:xfrm>
          <a:prstGeom prst="roundRect">
            <a:avLst>
              <a:gd name="adj" fmla="val 7688"/>
            </a:avLst>
          </a:prstGeom>
          <a:noFill/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B2C5F94-EE3F-42AD-AEB3-0F9E90E54E98}"/>
              </a:ext>
            </a:extLst>
          </p:cNvPr>
          <p:cNvCxnSpPr>
            <a:cxnSpLocks/>
          </p:cNvCxnSpPr>
          <p:nvPr/>
        </p:nvCxnSpPr>
        <p:spPr>
          <a:xfrm flipV="1">
            <a:off x="6354305" y="2851512"/>
            <a:ext cx="0" cy="387948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6A10005-8AD9-415C-8461-538B17DD166D}"/>
              </a:ext>
            </a:extLst>
          </p:cNvPr>
          <p:cNvCxnSpPr>
            <a:cxnSpLocks/>
          </p:cNvCxnSpPr>
          <p:nvPr/>
        </p:nvCxnSpPr>
        <p:spPr>
          <a:xfrm flipV="1">
            <a:off x="6763722" y="2851512"/>
            <a:ext cx="0" cy="66048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77">
            <a:extLst>
              <a:ext uri="{FF2B5EF4-FFF2-40B4-BE49-F238E27FC236}">
                <a16:creationId xmlns:a16="http://schemas.microsoft.com/office/drawing/2014/main" id="{A662F83F-C786-4252-B19D-C11C4821BFE3}"/>
              </a:ext>
            </a:extLst>
          </p:cNvPr>
          <p:cNvCxnSpPr>
            <a:cxnSpLocks/>
          </p:cNvCxnSpPr>
          <p:nvPr/>
        </p:nvCxnSpPr>
        <p:spPr>
          <a:xfrm flipV="1">
            <a:off x="7124637" y="2833019"/>
            <a:ext cx="0" cy="906642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9846AED-AD6C-441C-9A68-4F51D3004E74}"/>
              </a:ext>
            </a:extLst>
          </p:cNvPr>
          <p:cNvCxnSpPr>
            <a:cxnSpLocks/>
          </p:cNvCxnSpPr>
          <p:nvPr/>
        </p:nvCxnSpPr>
        <p:spPr>
          <a:xfrm flipV="1">
            <a:off x="8217968" y="2851512"/>
            <a:ext cx="0" cy="387948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B01EFE1-444B-45B3-911C-992AD68E32D4}"/>
              </a:ext>
            </a:extLst>
          </p:cNvPr>
          <p:cNvCxnSpPr>
            <a:cxnSpLocks/>
          </p:cNvCxnSpPr>
          <p:nvPr/>
        </p:nvCxnSpPr>
        <p:spPr>
          <a:xfrm flipV="1">
            <a:off x="8627385" y="2851512"/>
            <a:ext cx="0" cy="66048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77">
            <a:extLst>
              <a:ext uri="{FF2B5EF4-FFF2-40B4-BE49-F238E27FC236}">
                <a16:creationId xmlns:a16="http://schemas.microsoft.com/office/drawing/2014/main" id="{DA1D7DBC-6E1F-401D-875C-01936B282E1F}"/>
              </a:ext>
            </a:extLst>
          </p:cNvPr>
          <p:cNvCxnSpPr>
            <a:cxnSpLocks/>
          </p:cNvCxnSpPr>
          <p:nvPr/>
        </p:nvCxnSpPr>
        <p:spPr>
          <a:xfrm flipV="1">
            <a:off x="8988300" y="2833019"/>
            <a:ext cx="0" cy="906642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25">
            <a:extLst>
              <a:ext uri="{FF2B5EF4-FFF2-40B4-BE49-F238E27FC236}">
                <a16:creationId xmlns:a16="http://schemas.microsoft.com/office/drawing/2014/main" id="{2CD4BAD0-FE0F-4814-B231-63AC6EDD74DB}"/>
              </a:ext>
            </a:extLst>
          </p:cNvPr>
          <p:cNvSpPr/>
          <p:nvPr/>
        </p:nvSpPr>
        <p:spPr>
          <a:xfrm>
            <a:off x="3289540" y="2038701"/>
            <a:ext cx="165600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 err="1">
                <a:solidFill>
                  <a:schemeClr val="tx2"/>
                </a:solidFill>
                <a:latin typeface="Arial"/>
              </a:rPr>
              <a:t>ClaimID</a:t>
            </a:r>
            <a:r>
              <a:rPr lang="en-GB" sz="1100" dirty="0">
                <a:solidFill>
                  <a:schemeClr val="tx2"/>
                </a:solidFill>
                <a:latin typeface="Arial"/>
              </a:rPr>
              <a:t>: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" name="Rounded Rectangle 25">
            <a:extLst>
              <a:ext uri="{FF2B5EF4-FFF2-40B4-BE49-F238E27FC236}">
                <a16:creationId xmlns:a16="http://schemas.microsoft.com/office/drawing/2014/main" id="{17150F2D-1F93-4701-A402-6537735B05DC}"/>
              </a:ext>
            </a:extLst>
          </p:cNvPr>
          <p:cNvSpPr/>
          <p:nvPr/>
        </p:nvSpPr>
        <p:spPr>
          <a:xfrm>
            <a:off x="5282286" y="2038701"/>
            <a:ext cx="165600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</a:t>
            </a:r>
          </a:p>
        </p:txBody>
      </p:sp>
      <p:sp>
        <p:nvSpPr>
          <p:cNvPr id="116" name="Rounded Rectangle 25">
            <a:extLst>
              <a:ext uri="{FF2B5EF4-FFF2-40B4-BE49-F238E27FC236}">
                <a16:creationId xmlns:a16="http://schemas.microsoft.com/office/drawing/2014/main" id="{A10FA364-179A-4A9C-A882-06CFE7F01CF4}"/>
              </a:ext>
            </a:extLst>
          </p:cNvPr>
          <p:cNvSpPr/>
          <p:nvPr/>
        </p:nvSpPr>
        <p:spPr>
          <a:xfrm>
            <a:off x="5925418" y="2062246"/>
            <a:ext cx="369735" cy="168911"/>
          </a:xfrm>
          <a:prstGeom prst="roundRect">
            <a:avLst>
              <a:gd name="adj" fmla="val 7688"/>
            </a:avLst>
          </a:prstGeom>
          <a:noFill/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7" name="Rounded Rectangle 25">
            <a:extLst>
              <a:ext uri="{FF2B5EF4-FFF2-40B4-BE49-F238E27FC236}">
                <a16:creationId xmlns:a16="http://schemas.microsoft.com/office/drawing/2014/main" id="{9DD400E4-2ADE-48F4-9A18-F1E615565239}"/>
              </a:ext>
            </a:extLst>
          </p:cNvPr>
          <p:cNvSpPr/>
          <p:nvPr/>
        </p:nvSpPr>
        <p:spPr>
          <a:xfrm>
            <a:off x="7275031" y="2038701"/>
            <a:ext cx="165600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</a:t>
            </a:r>
          </a:p>
        </p:txBody>
      </p:sp>
      <p:sp>
        <p:nvSpPr>
          <p:cNvPr id="129" name="Rounded Rectangle 25">
            <a:extLst>
              <a:ext uri="{FF2B5EF4-FFF2-40B4-BE49-F238E27FC236}">
                <a16:creationId xmlns:a16="http://schemas.microsoft.com/office/drawing/2014/main" id="{A0A0E4D6-E533-4BA2-B1BD-1649981F71F9}"/>
              </a:ext>
            </a:extLst>
          </p:cNvPr>
          <p:cNvSpPr/>
          <p:nvPr/>
        </p:nvSpPr>
        <p:spPr>
          <a:xfrm>
            <a:off x="4038289" y="2038701"/>
            <a:ext cx="249288" cy="216000"/>
          </a:xfrm>
          <a:prstGeom prst="roundRect">
            <a:avLst>
              <a:gd name="adj" fmla="val 0"/>
            </a:avLst>
          </a:prstGeom>
          <a:solidFill>
            <a:srgbClr val="F7C9B9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0" name="Rounded Rectangle 25">
            <a:extLst>
              <a:ext uri="{FF2B5EF4-FFF2-40B4-BE49-F238E27FC236}">
                <a16:creationId xmlns:a16="http://schemas.microsoft.com/office/drawing/2014/main" id="{2504228A-8DD6-478B-9C51-5EEB39A0227E}"/>
              </a:ext>
            </a:extLst>
          </p:cNvPr>
          <p:cNvSpPr/>
          <p:nvPr/>
        </p:nvSpPr>
        <p:spPr>
          <a:xfrm>
            <a:off x="4383448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1" name="Rounded Rectangle 25">
            <a:extLst>
              <a:ext uri="{FF2B5EF4-FFF2-40B4-BE49-F238E27FC236}">
                <a16:creationId xmlns:a16="http://schemas.microsoft.com/office/drawing/2014/main" id="{DB87D8C0-5A36-477F-A216-C6F2075CE7B0}"/>
              </a:ext>
            </a:extLst>
          </p:cNvPr>
          <p:cNvSpPr/>
          <p:nvPr/>
        </p:nvSpPr>
        <p:spPr>
          <a:xfrm>
            <a:off x="4745319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2" name="Rounded Rectangle 25">
            <a:extLst>
              <a:ext uri="{FF2B5EF4-FFF2-40B4-BE49-F238E27FC236}">
                <a16:creationId xmlns:a16="http://schemas.microsoft.com/office/drawing/2014/main" id="{A602C758-D40F-44BC-9A66-2F01C06857BB}"/>
              </a:ext>
            </a:extLst>
          </p:cNvPr>
          <p:cNvSpPr/>
          <p:nvPr/>
        </p:nvSpPr>
        <p:spPr>
          <a:xfrm>
            <a:off x="5896628" y="2038701"/>
            <a:ext cx="249288" cy="216000"/>
          </a:xfrm>
          <a:prstGeom prst="roundRect">
            <a:avLst>
              <a:gd name="adj" fmla="val 0"/>
            </a:avLst>
          </a:prstGeom>
          <a:solidFill>
            <a:srgbClr val="F7C9B9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3" name="Rounded Rectangle 25">
            <a:extLst>
              <a:ext uri="{FF2B5EF4-FFF2-40B4-BE49-F238E27FC236}">
                <a16:creationId xmlns:a16="http://schemas.microsoft.com/office/drawing/2014/main" id="{2FF02BEE-1508-4720-9A39-D31F6F41B819}"/>
              </a:ext>
            </a:extLst>
          </p:cNvPr>
          <p:cNvSpPr/>
          <p:nvPr/>
        </p:nvSpPr>
        <p:spPr>
          <a:xfrm>
            <a:off x="6241787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4" name="Rounded Rectangle 25">
            <a:extLst>
              <a:ext uri="{FF2B5EF4-FFF2-40B4-BE49-F238E27FC236}">
                <a16:creationId xmlns:a16="http://schemas.microsoft.com/office/drawing/2014/main" id="{35B4845B-FE08-4618-A6AE-DDD13C5C3BF9}"/>
              </a:ext>
            </a:extLst>
          </p:cNvPr>
          <p:cNvSpPr/>
          <p:nvPr/>
        </p:nvSpPr>
        <p:spPr>
          <a:xfrm>
            <a:off x="6603658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Rounded Rectangle 25">
            <a:extLst>
              <a:ext uri="{FF2B5EF4-FFF2-40B4-BE49-F238E27FC236}">
                <a16:creationId xmlns:a16="http://schemas.microsoft.com/office/drawing/2014/main" id="{E6F6609C-D62E-46DA-A56C-F85036DD0566}"/>
              </a:ext>
            </a:extLst>
          </p:cNvPr>
          <p:cNvSpPr/>
          <p:nvPr/>
        </p:nvSpPr>
        <p:spPr>
          <a:xfrm>
            <a:off x="8002300" y="2038701"/>
            <a:ext cx="249288" cy="216000"/>
          </a:xfrm>
          <a:prstGeom prst="roundRect">
            <a:avLst>
              <a:gd name="adj" fmla="val 0"/>
            </a:avLst>
          </a:prstGeom>
          <a:solidFill>
            <a:srgbClr val="F7C9B9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Rounded Rectangle 25">
            <a:extLst>
              <a:ext uri="{FF2B5EF4-FFF2-40B4-BE49-F238E27FC236}">
                <a16:creationId xmlns:a16="http://schemas.microsoft.com/office/drawing/2014/main" id="{30AF7E81-80E1-4BF5-A154-7C097D222541}"/>
              </a:ext>
            </a:extLst>
          </p:cNvPr>
          <p:cNvSpPr/>
          <p:nvPr/>
        </p:nvSpPr>
        <p:spPr>
          <a:xfrm>
            <a:off x="8347459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Rounded Rectangle 25">
            <a:extLst>
              <a:ext uri="{FF2B5EF4-FFF2-40B4-BE49-F238E27FC236}">
                <a16:creationId xmlns:a16="http://schemas.microsoft.com/office/drawing/2014/main" id="{6551F9D8-E70C-490C-8963-C0DAA85AECF1}"/>
              </a:ext>
            </a:extLst>
          </p:cNvPr>
          <p:cNvSpPr/>
          <p:nvPr/>
        </p:nvSpPr>
        <p:spPr>
          <a:xfrm>
            <a:off x="8709330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3312F5E-B900-4236-A278-4F0EDB1D58AA}"/>
              </a:ext>
            </a:extLst>
          </p:cNvPr>
          <p:cNvSpPr/>
          <p:nvPr/>
        </p:nvSpPr>
        <p:spPr>
          <a:xfrm>
            <a:off x="3106855" y="4211869"/>
            <a:ext cx="7150533" cy="72052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Data </a:t>
            </a:r>
          </a:p>
          <a:p>
            <a:pPr algn="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Integration</a:t>
            </a:r>
          </a:p>
          <a:p>
            <a:pPr algn="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 Capabilities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br>
              <a:rPr lang="fr-FR" sz="1200" b="1" dirty="0">
                <a:solidFill>
                  <a:srgbClr val="007D8C"/>
                </a:solidFill>
                <a:latin typeface="Arial"/>
              </a:rPr>
            </a:br>
            <a:endParaRPr lang="en-US" sz="1200" b="1" dirty="0">
              <a:solidFill>
                <a:srgbClr val="007D8C"/>
              </a:solidFill>
              <a:latin typeface="Arial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75E1A72D-ECB0-4AED-9B8B-9A0AA4668215}"/>
              </a:ext>
            </a:extLst>
          </p:cNvPr>
          <p:cNvSpPr/>
          <p:nvPr/>
        </p:nvSpPr>
        <p:spPr>
          <a:xfrm>
            <a:off x="10871730" y="1442367"/>
            <a:ext cx="1187990" cy="367936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901" hangingPunct="0">
              <a:defRPr/>
            </a:pPr>
            <a:r>
              <a:rPr lang="en-US" sz="1200" b="1" kern="0" dirty="0">
                <a:solidFill>
                  <a:schemeClr val="bg1"/>
                </a:solidFill>
                <a:latin typeface="Allianz Sans" panose="02000506030000020004" pitchFamily="2" charset="0"/>
                <a:ea typeface="Allianz Sans" panose="02000506030000020004" pitchFamily="2" charset="0"/>
                <a:sym typeface="Arial"/>
              </a:rPr>
              <a:t>Global Business Glossary (GBG)</a:t>
            </a:r>
          </a:p>
          <a:p>
            <a:pPr lvl="0" algn="ctr" defTabSz="1219901" hangingPunct="0">
              <a:defRPr/>
            </a:pPr>
            <a:endParaRPr lang="en-US" sz="1200" b="1" kern="0" dirty="0">
              <a:solidFill>
                <a:schemeClr val="bg1"/>
              </a:solidFill>
              <a:latin typeface="Allianz Sans" panose="02000506030000020004" pitchFamily="2" charset="0"/>
              <a:ea typeface="Allianz Sans" panose="02000506030000020004" pitchFamily="2" charset="0"/>
              <a:sym typeface="Arial"/>
            </a:endParaRPr>
          </a:p>
          <a:p>
            <a:pPr algn="ctr" defTabSz="1219901" hangingPunct="0">
              <a:defRPr/>
            </a:pPr>
            <a:r>
              <a:rPr lang="en-US" sz="1200" b="1" kern="0" dirty="0">
                <a:solidFill>
                  <a:schemeClr val="bg1"/>
                </a:solidFill>
                <a:latin typeface="Allianz Sans" panose="02000506030000020004" pitchFamily="2" charset="0"/>
                <a:ea typeface="Allianz Sans" panose="02000506030000020004" pitchFamily="2" charset="0"/>
                <a:sym typeface="Arial"/>
              </a:rPr>
              <a:t>Enterprise Ontology / Global Business Model</a:t>
            </a:r>
          </a:p>
          <a:p>
            <a:pPr lvl="0" algn="ctr" defTabSz="1219901" hangingPunct="0">
              <a:defRPr/>
            </a:pPr>
            <a:endParaRPr lang="en-US" sz="1200" b="1" kern="0" dirty="0">
              <a:solidFill>
                <a:schemeClr val="bg1"/>
              </a:solidFill>
              <a:latin typeface="Allianz Sans" panose="02000506030000020004" pitchFamily="2" charset="0"/>
              <a:ea typeface="Allianz Sans" panose="02000506030000020004" pitchFamily="2" charset="0"/>
              <a:sym typeface="Arial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421F21A-10D4-49D3-B6F3-202250929709}"/>
              </a:ext>
            </a:extLst>
          </p:cNvPr>
          <p:cNvSpPr/>
          <p:nvPr/>
        </p:nvSpPr>
        <p:spPr>
          <a:xfrm>
            <a:off x="3322350" y="2584867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3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AD9E8BD9-BEFC-44D8-BE28-DBE993B6786A}"/>
              </a:ext>
            </a:extLst>
          </p:cNvPr>
          <p:cNvSpPr/>
          <p:nvPr/>
        </p:nvSpPr>
        <p:spPr>
          <a:xfrm>
            <a:off x="10131738" y="1924475"/>
            <a:ext cx="826657" cy="514351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89" name="Arrow: Left-Right 88">
            <a:extLst>
              <a:ext uri="{FF2B5EF4-FFF2-40B4-BE49-F238E27FC236}">
                <a16:creationId xmlns:a16="http://schemas.microsoft.com/office/drawing/2014/main" id="{170465CA-2392-415B-A666-CF2BAADCB04A}"/>
              </a:ext>
            </a:extLst>
          </p:cNvPr>
          <p:cNvSpPr/>
          <p:nvPr/>
        </p:nvSpPr>
        <p:spPr>
          <a:xfrm>
            <a:off x="10147694" y="3128638"/>
            <a:ext cx="826657" cy="514351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570BF025-B3E3-47A8-BB46-FA3846D84D56}"/>
              </a:ext>
            </a:extLst>
          </p:cNvPr>
          <p:cNvSpPr/>
          <p:nvPr/>
        </p:nvSpPr>
        <p:spPr>
          <a:xfrm>
            <a:off x="3324212" y="1710783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1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94" name="Rounded Rectangle 25">
            <a:extLst>
              <a:ext uri="{FF2B5EF4-FFF2-40B4-BE49-F238E27FC236}">
                <a16:creationId xmlns:a16="http://schemas.microsoft.com/office/drawing/2014/main" id="{55199C17-FA44-4302-ADBF-D28C3F7EC832}"/>
              </a:ext>
            </a:extLst>
          </p:cNvPr>
          <p:cNvSpPr/>
          <p:nvPr/>
        </p:nvSpPr>
        <p:spPr>
          <a:xfrm>
            <a:off x="494449" y="4006267"/>
            <a:ext cx="2239923" cy="452923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BMP / ITMP</a:t>
            </a:r>
          </a:p>
        </p:txBody>
      </p:sp>
      <p:sp>
        <p:nvSpPr>
          <p:cNvPr id="95" name="Rounded Rectangle 25">
            <a:extLst>
              <a:ext uri="{FF2B5EF4-FFF2-40B4-BE49-F238E27FC236}">
                <a16:creationId xmlns:a16="http://schemas.microsoft.com/office/drawing/2014/main" id="{886DBEEA-D05C-4205-A09F-CE41E4CB774F}"/>
              </a:ext>
            </a:extLst>
          </p:cNvPr>
          <p:cNvSpPr/>
          <p:nvPr/>
        </p:nvSpPr>
        <p:spPr>
          <a:xfrm>
            <a:off x="507935" y="4505452"/>
            <a:ext cx="2226438" cy="452923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Others / External…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332FB41-0807-4B9F-87D6-C182E0B7C60C}"/>
              </a:ext>
            </a:extLst>
          </p:cNvPr>
          <p:cNvSpPr/>
          <p:nvPr/>
        </p:nvSpPr>
        <p:spPr>
          <a:xfrm>
            <a:off x="3324212" y="4355358"/>
            <a:ext cx="1229994" cy="558965"/>
          </a:xfrm>
          <a:prstGeom prst="roundRect">
            <a:avLst/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Common Ingestion Model</a:t>
            </a:r>
            <a:endParaRPr lang="de-DE" sz="1200" b="1" dirty="0">
              <a:solidFill>
                <a:srgbClr val="007D8C"/>
              </a:solidFill>
              <a:latin typeface="Arial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E0EDAA6E-60F7-4923-85A3-0CA1D9537F53}"/>
              </a:ext>
            </a:extLst>
          </p:cNvPr>
          <p:cNvSpPr/>
          <p:nvPr/>
        </p:nvSpPr>
        <p:spPr>
          <a:xfrm>
            <a:off x="4666634" y="4356602"/>
            <a:ext cx="1229994" cy="558965"/>
          </a:xfrm>
          <a:prstGeom prst="roundRect">
            <a:avLst/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Virtualization</a:t>
            </a:r>
            <a:endParaRPr lang="de-DE" sz="1200" b="1" dirty="0">
              <a:solidFill>
                <a:srgbClr val="007D8C"/>
              </a:solidFill>
              <a:latin typeface="Arial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CDAAEC5B-642F-4D36-B63C-2FD9A71BE0A8}"/>
              </a:ext>
            </a:extLst>
          </p:cNvPr>
          <p:cNvSpPr/>
          <p:nvPr/>
        </p:nvSpPr>
        <p:spPr>
          <a:xfrm>
            <a:off x="6008687" y="4349480"/>
            <a:ext cx="1229994" cy="558965"/>
          </a:xfrm>
          <a:prstGeom prst="roundRect">
            <a:avLst/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Data Ingestion Pipelines</a:t>
            </a:r>
            <a:endParaRPr lang="de-DE" sz="1200" b="1" dirty="0">
              <a:solidFill>
                <a:srgbClr val="007D8C"/>
              </a:solidFill>
              <a:latin typeface="Arial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349B039B-49CE-4B72-8B62-061752FA862C}"/>
              </a:ext>
            </a:extLst>
          </p:cNvPr>
          <p:cNvSpPr/>
          <p:nvPr/>
        </p:nvSpPr>
        <p:spPr>
          <a:xfrm>
            <a:off x="7329803" y="4343250"/>
            <a:ext cx="1229994" cy="558965"/>
          </a:xfrm>
          <a:prstGeom prst="roundRect">
            <a:avLst/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…</a:t>
            </a:r>
            <a:endParaRPr lang="de-DE" sz="1200" b="1" dirty="0">
              <a:solidFill>
                <a:srgbClr val="007D8C"/>
              </a:solidFill>
              <a:latin typeface="Arial"/>
            </a:endParaRPr>
          </a:p>
        </p:txBody>
      </p:sp>
      <p:sp>
        <p:nvSpPr>
          <p:cNvPr id="101" name="Arrow: Left-Right 100">
            <a:extLst>
              <a:ext uri="{FF2B5EF4-FFF2-40B4-BE49-F238E27FC236}">
                <a16:creationId xmlns:a16="http://schemas.microsoft.com/office/drawing/2014/main" id="{23BE47A3-759D-48C1-8C0B-9CC88960B645}"/>
              </a:ext>
            </a:extLst>
          </p:cNvPr>
          <p:cNvSpPr/>
          <p:nvPr/>
        </p:nvSpPr>
        <p:spPr>
          <a:xfrm>
            <a:off x="10149714" y="4353176"/>
            <a:ext cx="826657" cy="514351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606AFE9-8701-4AC1-8D4F-05FD555D4F09}"/>
              </a:ext>
            </a:extLst>
          </p:cNvPr>
          <p:cNvSpPr/>
          <p:nvPr/>
        </p:nvSpPr>
        <p:spPr>
          <a:xfrm>
            <a:off x="10889286" y="1422517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4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B31E70F-9B11-492D-8154-B3E0C162CA0B}"/>
              </a:ext>
            </a:extLst>
          </p:cNvPr>
          <p:cNvSpPr/>
          <p:nvPr/>
        </p:nvSpPr>
        <p:spPr>
          <a:xfrm>
            <a:off x="245477" y="1481540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2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05896E29-CF51-4FEF-B9CE-C44190976ECF}"/>
              </a:ext>
            </a:extLst>
          </p:cNvPr>
          <p:cNvSpPr/>
          <p:nvPr/>
        </p:nvSpPr>
        <p:spPr>
          <a:xfrm>
            <a:off x="2783058" y="4225407"/>
            <a:ext cx="344931" cy="683927"/>
          </a:xfrm>
          <a:prstGeom prst="chevron">
            <a:avLst/>
          </a:prstGeom>
          <a:solidFill>
            <a:schemeClr val="accent5">
              <a:lumMod val="75000"/>
              <a:alpha val="42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E360E0-C4E7-4E7B-89C0-861E1D4F1AF1}"/>
              </a:ext>
            </a:extLst>
          </p:cNvPr>
          <p:cNvSpPr/>
          <p:nvPr/>
        </p:nvSpPr>
        <p:spPr>
          <a:xfrm>
            <a:off x="2962855" y="4134137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5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D8455C45-8B6C-4145-ACBC-30B01F843B38}"/>
              </a:ext>
            </a:extLst>
          </p:cNvPr>
          <p:cNvSpPr/>
          <p:nvPr/>
        </p:nvSpPr>
        <p:spPr>
          <a:xfrm rot="16200000">
            <a:off x="6358504" y="3111920"/>
            <a:ext cx="344931" cy="2151848"/>
          </a:xfrm>
          <a:prstGeom prst="chevron">
            <a:avLst/>
          </a:prstGeom>
          <a:solidFill>
            <a:schemeClr val="accent5">
              <a:lumMod val="75000"/>
              <a:alpha val="39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43EAB-4D62-4589-B580-FBC1E0A462CA}"/>
              </a:ext>
            </a:extLst>
          </p:cNvPr>
          <p:cNvSpPr txBox="1"/>
          <p:nvPr/>
        </p:nvSpPr>
        <p:spPr>
          <a:xfrm>
            <a:off x="396000" y="5211373"/>
            <a:ext cx="10454918" cy="1512000"/>
          </a:xfrm>
          <a:prstGeom prst="rect">
            <a:avLst/>
          </a:prstGeom>
          <a:solidFill>
            <a:schemeClr val="bg1"/>
          </a:solidFill>
          <a:ln w="28575">
            <a:solidFill>
              <a:srgbClr val="00889A"/>
            </a:solidFill>
            <a:prstDash val="dash"/>
          </a:ln>
        </p:spPr>
        <p:txBody>
          <a:bodyPr vert="horz" wrap="square" lIns="72000" tIns="36000" rIns="72000" bIns="72000" rtlCol="0">
            <a:spAutoFit/>
          </a:bodyPr>
          <a:lstStyle/>
          <a:p>
            <a:pPr lvl="0">
              <a:lnSpc>
                <a:spcPct val="110000"/>
              </a:lnSpc>
              <a:spcBef>
                <a:spcPts val="300"/>
              </a:spcBef>
              <a:defRPr/>
            </a:pPr>
            <a:r>
              <a:rPr lang="en-GB" sz="11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Each use case (Smart MIS, Standard Reporting) relies on a specific consumption oriented model/mart, on which dedicated UI’s can be built.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7D8C"/>
                </a:solidFill>
                <a:ea typeface="Arial Unicode MS"/>
                <a:cs typeface="Arial"/>
              </a:rPr>
              <a:t>Required data comes from heterogenous sources : OE Legacies, BMP / ITMP, External sources, etc.</a:t>
            </a:r>
            <a:endParaRPr lang="de-DE" sz="1100" dirty="0">
              <a:solidFill>
                <a:srgbClr val="007D8C"/>
              </a:solidFill>
              <a:ea typeface="Arial Unicode MS"/>
              <a:cs typeface="Arial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US" sz="1100" dirty="0">
                <a:solidFill>
                  <a:srgbClr val="007D8C"/>
                </a:solidFill>
                <a:ea typeface="Arial Unicode MS"/>
                <a:cs typeface="Arial"/>
              </a:rPr>
              <a:t>Data supporting all use cases is made accessible in the “Harmonized Layer”, following a single model, supporting multiple use cases. Data feeding into GDW reports is also part of HL. Data in HL follows a unique schema mapped to global glossary, reference values are mapped to global values allowing for comparison across OE’s. </a:t>
            </a:r>
            <a:endParaRPr lang="de-DE" sz="1100" dirty="0">
              <a:solidFill>
                <a:srgbClr val="007D8C"/>
              </a:solidFill>
              <a:ea typeface="Arial Unicode MS"/>
              <a:cs typeface="Arial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GB" sz="1100" dirty="0">
                <a:solidFill>
                  <a:srgbClr val="007D8C"/>
                </a:solidFill>
                <a:ea typeface="Arial Unicode MS"/>
                <a:cs typeface="Arial"/>
              </a:rPr>
              <a:t>All Data models are linked to Global Business Glossary and Enterprise Ontology, at least for globally relevant data. All models are instantiations of subsets of EO.  </a:t>
            </a:r>
            <a:endParaRPr lang="de-DE" sz="1100" dirty="0">
              <a:solidFill>
                <a:srgbClr val="007D8C"/>
              </a:solidFill>
              <a:ea typeface="Arial Unicode MS"/>
              <a:cs typeface="Arial"/>
            </a:endParaRPr>
          </a:p>
          <a:p>
            <a:pPr>
              <a:lnSpc>
                <a:spcPct val="110000"/>
              </a:lnSpc>
              <a:spcBef>
                <a:spcPts val="300"/>
              </a:spcBef>
              <a:defRPr/>
            </a:pPr>
            <a:r>
              <a:rPr lang="en-GB" sz="1100" dirty="0">
                <a:solidFill>
                  <a:srgbClr val="007D8C"/>
                </a:solidFill>
                <a:ea typeface="Arial Unicode MS"/>
                <a:cs typeface="Arial"/>
              </a:rPr>
              <a:t>Different mechanisms are available for onboarding data and populating HL. In particular, CIM &amp; Virtualization are relevant for OE legacies : by delivering data following the unique CIM schema, OE’s will cover multiple data requests with a single delivery. </a:t>
            </a:r>
            <a:endParaRPr lang="de-DE" sz="1100" dirty="0">
              <a:solidFill>
                <a:srgbClr val="007D8C"/>
              </a:solidFill>
              <a:ea typeface="Arial Unicode MS"/>
              <a:cs typeface="Arial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AE63D07-BF76-4933-8C9A-E3C234E5D95B}"/>
              </a:ext>
            </a:extLst>
          </p:cNvPr>
          <p:cNvSpPr/>
          <p:nvPr/>
        </p:nvSpPr>
        <p:spPr>
          <a:xfrm>
            <a:off x="233216" y="5263687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1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BA544571-FC00-483C-AC79-284818DB07FD}"/>
              </a:ext>
            </a:extLst>
          </p:cNvPr>
          <p:cNvSpPr/>
          <p:nvPr/>
        </p:nvSpPr>
        <p:spPr>
          <a:xfrm>
            <a:off x="233216" y="5487770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2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54B5E911-A24F-422E-BEC6-1124598998FC}"/>
              </a:ext>
            </a:extLst>
          </p:cNvPr>
          <p:cNvSpPr/>
          <p:nvPr/>
        </p:nvSpPr>
        <p:spPr>
          <a:xfrm>
            <a:off x="233216" y="5711853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3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9F10BCC-7ABE-4913-9CAA-E6654E6A3261}"/>
              </a:ext>
            </a:extLst>
          </p:cNvPr>
          <p:cNvSpPr/>
          <p:nvPr/>
        </p:nvSpPr>
        <p:spPr>
          <a:xfrm>
            <a:off x="235669" y="6104558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4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45A3D61-42D7-43C4-8761-50BCF6782557}"/>
              </a:ext>
            </a:extLst>
          </p:cNvPr>
          <p:cNvSpPr/>
          <p:nvPr/>
        </p:nvSpPr>
        <p:spPr>
          <a:xfrm>
            <a:off x="235669" y="6326806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5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BFFBD49-4270-4FDF-967C-70D2C78863DF}"/>
              </a:ext>
            </a:extLst>
          </p:cNvPr>
          <p:cNvSpPr txBox="1"/>
          <p:nvPr/>
        </p:nvSpPr>
        <p:spPr>
          <a:xfrm rot="20183136">
            <a:off x="127648" y="1021067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3026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F2DEF1-97B4-451E-9EBB-6E42A92708E4}"/>
              </a:ext>
            </a:extLst>
          </p:cNvPr>
          <p:cNvSpPr/>
          <p:nvPr/>
        </p:nvSpPr>
        <p:spPr>
          <a:xfrm>
            <a:off x="0" y="0"/>
            <a:ext cx="4762195" cy="6316219"/>
          </a:xfrm>
          <a:custGeom>
            <a:avLst/>
            <a:gdLst>
              <a:gd name="connsiteX0" fmla="*/ 0 w 4762195"/>
              <a:gd name="connsiteY0" fmla="*/ 0 h 6912864"/>
              <a:gd name="connsiteX1" fmla="*/ 4762195 w 4762195"/>
              <a:gd name="connsiteY1" fmla="*/ 0 h 6912864"/>
              <a:gd name="connsiteX2" fmla="*/ 4762195 w 4762195"/>
              <a:gd name="connsiteY2" fmla="*/ 6912864 h 6912864"/>
              <a:gd name="connsiteX3" fmla="*/ 0 w 4762195"/>
              <a:gd name="connsiteY3" fmla="*/ 6912864 h 6912864"/>
              <a:gd name="connsiteX4" fmla="*/ 0 w 4762195"/>
              <a:gd name="connsiteY4" fmla="*/ 0 h 6912864"/>
              <a:gd name="connsiteX0" fmla="*/ 0 w 4762195"/>
              <a:gd name="connsiteY0" fmla="*/ 0 h 6912864"/>
              <a:gd name="connsiteX1" fmla="*/ 4762195 w 4762195"/>
              <a:gd name="connsiteY1" fmla="*/ 0 h 6912864"/>
              <a:gd name="connsiteX2" fmla="*/ 1536192 w 4762195"/>
              <a:gd name="connsiteY2" fmla="*/ 6912864 h 6912864"/>
              <a:gd name="connsiteX3" fmla="*/ 0 w 4762195"/>
              <a:gd name="connsiteY3" fmla="*/ 6912864 h 6912864"/>
              <a:gd name="connsiteX4" fmla="*/ 0 w 4762195"/>
              <a:gd name="connsiteY4" fmla="*/ 0 h 6912864"/>
              <a:gd name="connsiteX0" fmla="*/ 0 w 4762195"/>
              <a:gd name="connsiteY0" fmla="*/ 0 h 6912864"/>
              <a:gd name="connsiteX1" fmla="*/ 4762195 w 4762195"/>
              <a:gd name="connsiteY1" fmla="*/ 0 h 6912864"/>
              <a:gd name="connsiteX2" fmla="*/ 1770279 w 4762195"/>
              <a:gd name="connsiteY2" fmla="*/ 6904858 h 6912864"/>
              <a:gd name="connsiteX3" fmla="*/ 0 w 4762195"/>
              <a:gd name="connsiteY3" fmla="*/ 6912864 h 6912864"/>
              <a:gd name="connsiteX4" fmla="*/ 0 w 4762195"/>
              <a:gd name="connsiteY4" fmla="*/ 0 h 691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195" h="6912864">
                <a:moveTo>
                  <a:pt x="0" y="0"/>
                </a:moveTo>
                <a:lnTo>
                  <a:pt x="4762195" y="0"/>
                </a:lnTo>
                <a:lnTo>
                  <a:pt x="1770279" y="6904858"/>
                </a:lnTo>
                <a:lnTo>
                  <a:pt x="0" y="6912864"/>
                </a:lnTo>
                <a:lnTo>
                  <a:pt x="0" y="0"/>
                </a:lnTo>
                <a:close/>
              </a:path>
            </a:pathLst>
          </a:cu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31" name="Trapezoid 24" hidden="1">
            <a:extLst>
              <a:ext uri="{FF2B5EF4-FFF2-40B4-BE49-F238E27FC236}">
                <a16:creationId xmlns:a16="http://schemas.microsoft.com/office/drawing/2014/main" id="{116D1330-77F0-4EDA-B3F8-3DE070DD85CD}"/>
              </a:ext>
            </a:extLst>
          </p:cNvPr>
          <p:cNvSpPr/>
          <p:nvPr/>
        </p:nvSpPr>
        <p:spPr>
          <a:xfrm>
            <a:off x="335850" y="17414"/>
            <a:ext cx="12236866" cy="6873618"/>
          </a:xfrm>
          <a:custGeom>
            <a:avLst/>
            <a:gdLst>
              <a:gd name="connsiteX0" fmla="*/ 0 w 6675826"/>
              <a:gd name="connsiteY0" fmla="*/ 3794819 h 3794819"/>
              <a:gd name="connsiteX1" fmla="*/ 948705 w 6675826"/>
              <a:gd name="connsiteY1" fmla="*/ 0 h 3794819"/>
              <a:gd name="connsiteX2" fmla="*/ 5727121 w 6675826"/>
              <a:gd name="connsiteY2" fmla="*/ 0 h 3794819"/>
              <a:gd name="connsiteX3" fmla="*/ 6675826 w 6675826"/>
              <a:gd name="connsiteY3" fmla="*/ 3794819 h 3794819"/>
              <a:gd name="connsiteX4" fmla="*/ 0 w 6675826"/>
              <a:gd name="connsiteY4" fmla="*/ 3794819 h 3794819"/>
              <a:gd name="connsiteX0" fmla="*/ 0 w 6811850"/>
              <a:gd name="connsiteY0" fmla="*/ 4009972 h 4009972"/>
              <a:gd name="connsiteX1" fmla="*/ 948705 w 6811850"/>
              <a:gd name="connsiteY1" fmla="*/ 215153 h 4009972"/>
              <a:gd name="connsiteX2" fmla="*/ 6811850 w 6811850"/>
              <a:gd name="connsiteY2" fmla="*/ 0 h 4009972"/>
              <a:gd name="connsiteX3" fmla="*/ 6675826 w 6811850"/>
              <a:gd name="connsiteY3" fmla="*/ 4009972 h 4009972"/>
              <a:gd name="connsiteX4" fmla="*/ 0 w 6811850"/>
              <a:gd name="connsiteY4" fmla="*/ 4009972 h 4009972"/>
              <a:gd name="connsiteX0" fmla="*/ 0 w 6873050"/>
              <a:gd name="connsiteY0" fmla="*/ 4009972 h 4018937"/>
              <a:gd name="connsiteX1" fmla="*/ 948705 w 6873050"/>
              <a:gd name="connsiteY1" fmla="*/ 215153 h 4018937"/>
              <a:gd name="connsiteX2" fmla="*/ 6811850 w 6873050"/>
              <a:gd name="connsiteY2" fmla="*/ 0 h 4018937"/>
              <a:gd name="connsiteX3" fmla="*/ 6873050 w 6873050"/>
              <a:gd name="connsiteY3" fmla="*/ 4018937 h 4018937"/>
              <a:gd name="connsiteX4" fmla="*/ 0 w 6873050"/>
              <a:gd name="connsiteY4" fmla="*/ 4009972 h 4018937"/>
              <a:gd name="connsiteX0" fmla="*/ 279459 w 7152509"/>
              <a:gd name="connsiteY0" fmla="*/ 4009972 h 4018937"/>
              <a:gd name="connsiteX1" fmla="*/ 0 w 7152509"/>
              <a:gd name="connsiteY1" fmla="*/ 89647 h 4018937"/>
              <a:gd name="connsiteX2" fmla="*/ 7091309 w 7152509"/>
              <a:gd name="connsiteY2" fmla="*/ 0 h 4018937"/>
              <a:gd name="connsiteX3" fmla="*/ 7152509 w 7152509"/>
              <a:gd name="connsiteY3" fmla="*/ 4018937 h 4018937"/>
              <a:gd name="connsiteX4" fmla="*/ 279459 w 7152509"/>
              <a:gd name="connsiteY4" fmla="*/ 4009972 h 4018937"/>
              <a:gd name="connsiteX0" fmla="*/ 5703106 w 7152509"/>
              <a:gd name="connsiteY0" fmla="*/ 4027901 h 4027901"/>
              <a:gd name="connsiteX1" fmla="*/ 0 w 7152509"/>
              <a:gd name="connsiteY1" fmla="*/ 89647 h 4027901"/>
              <a:gd name="connsiteX2" fmla="*/ 7091309 w 7152509"/>
              <a:gd name="connsiteY2" fmla="*/ 0 h 4027901"/>
              <a:gd name="connsiteX3" fmla="*/ 7152509 w 7152509"/>
              <a:gd name="connsiteY3" fmla="*/ 4018937 h 4027901"/>
              <a:gd name="connsiteX4" fmla="*/ 5703106 w 7152509"/>
              <a:gd name="connsiteY4" fmla="*/ 4027901 h 4027901"/>
              <a:gd name="connsiteX0" fmla="*/ 5703106 w 7291368"/>
              <a:gd name="connsiteY0" fmla="*/ 4027901 h 4027901"/>
              <a:gd name="connsiteX1" fmla="*/ 0 w 7291368"/>
              <a:gd name="connsiteY1" fmla="*/ 89647 h 4027901"/>
              <a:gd name="connsiteX2" fmla="*/ 7091309 w 7291368"/>
              <a:gd name="connsiteY2" fmla="*/ 0 h 4027901"/>
              <a:gd name="connsiteX3" fmla="*/ 7291368 w 7291368"/>
              <a:gd name="connsiteY3" fmla="*/ 4010960 h 4027901"/>
              <a:gd name="connsiteX4" fmla="*/ 5703106 w 7291368"/>
              <a:gd name="connsiteY4" fmla="*/ 4027901 h 4027901"/>
              <a:gd name="connsiteX0" fmla="*/ 5703106 w 7291368"/>
              <a:gd name="connsiteY0" fmla="*/ 3938254 h 3938254"/>
              <a:gd name="connsiteX1" fmla="*/ 0 w 7291368"/>
              <a:gd name="connsiteY1" fmla="*/ 0 h 3938254"/>
              <a:gd name="connsiteX2" fmla="*/ 3243756 w 7291368"/>
              <a:gd name="connsiteY2" fmla="*/ 37988 h 3938254"/>
              <a:gd name="connsiteX3" fmla="*/ 7291368 w 7291368"/>
              <a:gd name="connsiteY3" fmla="*/ 3921313 h 3938254"/>
              <a:gd name="connsiteX4" fmla="*/ 5703106 w 7291368"/>
              <a:gd name="connsiteY4" fmla="*/ 3938254 h 3938254"/>
              <a:gd name="connsiteX0" fmla="*/ 189245 w 7291368"/>
              <a:gd name="connsiteY0" fmla="*/ 3858483 h 3921313"/>
              <a:gd name="connsiteX1" fmla="*/ 0 w 7291368"/>
              <a:gd name="connsiteY1" fmla="*/ 0 h 3921313"/>
              <a:gd name="connsiteX2" fmla="*/ 3243756 w 7291368"/>
              <a:gd name="connsiteY2" fmla="*/ 37988 h 3921313"/>
              <a:gd name="connsiteX3" fmla="*/ 7291368 w 7291368"/>
              <a:gd name="connsiteY3" fmla="*/ 3921313 h 3921313"/>
              <a:gd name="connsiteX4" fmla="*/ 189245 w 7291368"/>
              <a:gd name="connsiteY4" fmla="*/ 3858483 h 3921313"/>
              <a:gd name="connsiteX0" fmla="*/ 21457 w 7123580"/>
              <a:gd name="connsiteY0" fmla="*/ 3914323 h 3977153"/>
              <a:gd name="connsiteX1" fmla="*/ 0 w 7123580"/>
              <a:gd name="connsiteY1" fmla="*/ 0 h 3977153"/>
              <a:gd name="connsiteX2" fmla="*/ 3075968 w 7123580"/>
              <a:gd name="connsiteY2" fmla="*/ 93828 h 3977153"/>
              <a:gd name="connsiteX3" fmla="*/ 7123580 w 7123580"/>
              <a:gd name="connsiteY3" fmla="*/ 3977153 h 3977153"/>
              <a:gd name="connsiteX4" fmla="*/ 21457 w 7123580"/>
              <a:gd name="connsiteY4" fmla="*/ 3914323 h 3977153"/>
              <a:gd name="connsiteX0" fmla="*/ 21457 w 7123580"/>
              <a:gd name="connsiteY0" fmla="*/ 3882415 h 3945245"/>
              <a:gd name="connsiteX1" fmla="*/ 0 w 7123580"/>
              <a:gd name="connsiteY1" fmla="*/ 0 h 3945245"/>
              <a:gd name="connsiteX2" fmla="*/ 3075968 w 7123580"/>
              <a:gd name="connsiteY2" fmla="*/ 61920 h 3945245"/>
              <a:gd name="connsiteX3" fmla="*/ 7123580 w 7123580"/>
              <a:gd name="connsiteY3" fmla="*/ 3945245 h 3945245"/>
              <a:gd name="connsiteX4" fmla="*/ 21457 w 7123580"/>
              <a:gd name="connsiteY4" fmla="*/ 3882415 h 3945245"/>
              <a:gd name="connsiteX0" fmla="*/ 21457 w 7453783"/>
              <a:gd name="connsiteY0" fmla="*/ 3882415 h 3945245"/>
              <a:gd name="connsiteX1" fmla="*/ 0 w 7453783"/>
              <a:gd name="connsiteY1" fmla="*/ 0 h 3945245"/>
              <a:gd name="connsiteX2" fmla="*/ 3075968 w 7453783"/>
              <a:gd name="connsiteY2" fmla="*/ 61920 h 3945245"/>
              <a:gd name="connsiteX3" fmla="*/ 7453783 w 7453783"/>
              <a:gd name="connsiteY3" fmla="*/ 3945245 h 3945245"/>
              <a:gd name="connsiteX4" fmla="*/ 21457 w 7453783"/>
              <a:gd name="connsiteY4" fmla="*/ 3882415 h 3945245"/>
              <a:gd name="connsiteX0" fmla="*/ 21457 w 7039272"/>
              <a:gd name="connsiteY0" fmla="*/ 3882415 h 3974304"/>
              <a:gd name="connsiteX1" fmla="*/ 0 w 7039272"/>
              <a:gd name="connsiteY1" fmla="*/ 0 h 3974304"/>
              <a:gd name="connsiteX2" fmla="*/ 3075968 w 7039272"/>
              <a:gd name="connsiteY2" fmla="*/ 61920 h 3974304"/>
              <a:gd name="connsiteX3" fmla="*/ 7039272 w 7039272"/>
              <a:gd name="connsiteY3" fmla="*/ 3974304 h 3974304"/>
              <a:gd name="connsiteX4" fmla="*/ 21457 w 7039272"/>
              <a:gd name="connsiteY4" fmla="*/ 3882415 h 3974304"/>
              <a:gd name="connsiteX0" fmla="*/ 21457 w 7158707"/>
              <a:gd name="connsiteY0" fmla="*/ 3882415 h 3964618"/>
              <a:gd name="connsiteX1" fmla="*/ 0 w 7158707"/>
              <a:gd name="connsiteY1" fmla="*/ 0 h 3964618"/>
              <a:gd name="connsiteX2" fmla="*/ 3075968 w 7158707"/>
              <a:gd name="connsiteY2" fmla="*/ 61920 h 3964618"/>
              <a:gd name="connsiteX3" fmla="*/ 7158707 w 7158707"/>
              <a:gd name="connsiteY3" fmla="*/ 3964618 h 3964618"/>
              <a:gd name="connsiteX4" fmla="*/ 21457 w 7158707"/>
              <a:gd name="connsiteY4" fmla="*/ 3882415 h 3964618"/>
              <a:gd name="connsiteX0" fmla="*/ 21457 w 4147845"/>
              <a:gd name="connsiteY0" fmla="*/ 3882415 h 3926949"/>
              <a:gd name="connsiteX1" fmla="*/ 0 w 4147845"/>
              <a:gd name="connsiteY1" fmla="*/ 0 h 3926949"/>
              <a:gd name="connsiteX2" fmla="*/ 3075968 w 4147845"/>
              <a:gd name="connsiteY2" fmla="*/ 61920 h 3926949"/>
              <a:gd name="connsiteX3" fmla="*/ 4147845 w 4147845"/>
              <a:gd name="connsiteY3" fmla="*/ 3926949 h 3926949"/>
              <a:gd name="connsiteX4" fmla="*/ 21457 w 4147845"/>
              <a:gd name="connsiteY4" fmla="*/ 3882415 h 3926949"/>
              <a:gd name="connsiteX0" fmla="*/ 21457 w 4147845"/>
              <a:gd name="connsiteY0" fmla="*/ 3882415 h 3926949"/>
              <a:gd name="connsiteX1" fmla="*/ 0 w 4147845"/>
              <a:gd name="connsiteY1" fmla="*/ 0 h 3926949"/>
              <a:gd name="connsiteX2" fmla="*/ 2562318 w 4147845"/>
              <a:gd name="connsiteY2" fmla="*/ 84522 h 3926949"/>
              <a:gd name="connsiteX3" fmla="*/ 4147845 w 4147845"/>
              <a:gd name="connsiteY3" fmla="*/ 3926949 h 3926949"/>
              <a:gd name="connsiteX4" fmla="*/ 21457 w 4147845"/>
              <a:gd name="connsiteY4" fmla="*/ 3882415 h 3926949"/>
              <a:gd name="connsiteX0" fmla="*/ 21457 w 3486658"/>
              <a:gd name="connsiteY0" fmla="*/ 3882415 h 3882415"/>
              <a:gd name="connsiteX1" fmla="*/ 0 w 3486658"/>
              <a:gd name="connsiteY1" fmla="*/ 0 h 3882415"/>
              <a:gd name="connsiteX2" fmla="*/ 2562318 w 3486658"/>
              <a:gd name="connsiteY2" fmla="*/ 84522 h 3882415"/>
              <a:gd name="connsiteX3" fmla="*/ 3486658 w 3486658"/>
              <a:gd name="connsiteY3" fmla="*/ 3881745 h 3882415"/>
              <a:gd name="connsiteX4" fmla="*/ 21457 w 3486658"/>
              <a:gd name="connsiteY4" fmla="*/ 3882415 h 3882415"/>
              <a:gd name="connsiteX0" fmla="*/ 28320 w 3493521"/>
              <a:gd name="connsiteY0" fmla="*/ 3797893 h 3797893"/>
              <a:gd name="connsiteX1" fmla="*/ 0 w 3493521"/>
              <a:gd name="connsiteY1" fmla="*/ 284466 h 3797893"/>
              <a:gd name="connsiteX2" fmla="*/ 2569181 w 3493521"/>
              <a:gd name="connsiteY2" fmla="*/ 0 h 3797893"/>
              <a:gd name="connsiteX3" fmla="*/ 3493521 w 3493521"/>
              <a:gd name="connsiteY3" fmla="*/ 3797223 h 3797893"/>
              <a:gd name="connsiteX4" fmla="*/ 28320 w 3493521"/>
              <a:gd name="connsiteY4" fmla="*/ 3797893 h 3797893"/>
              <a:gd name="connsiteX0" fmla="*/ 28320 w 3493521"/>
              <a:gd name="connsiteY0" fmla="*/ 3513427 h 3513427"/>
              <a:gd name="connsiteX1" fmla="*/ 0 w 3493521"/>
              <a:gd name="connsiteY1" fmla="*/ 0 h 3513427"/>
              <a:gd name="connsiteX2" fmla="*/ 2171172 w 3493521"/>
              <a:gd name="connsiteY2" fmla="*/ 198058 h 3513427"/>
              <a:gd name="connsiteX3" fmla="*/ 3493521 w 3493521"/>
              <a:gd name="connsiteY3" fmla="*/ 3512757 h 3513427"/>
              <a:gd name="connsiteX4" fmla="*/ 28320 w 3493521"/>
              <a:gd name="connsiteY4" fmla="*/ 3513427 h 3513427"/>
              <a:gd name="connsiteX0" fmla="*/ 28320 w 3459210"/>
              <a:gd name="connsiteY0" fmla="*/ 3513427 h 3560062"/>
              <a:gd name="connsiteX1" fmla="*/ 0 w 3459210"/>
              <a:gd name="connsiteY1" fmla="*/ 0 h 3560062"/>
              <a:gd name="connsiteX2" fmla="*/ 2171172 w 3459210"/>
              <a:gd name="connsiteY2" fmla="*/ 198058 h 3560062"/>
              <a:gd name="connsiteX3" fmla="*/ 3459210 w 3459210"/>
              <a:gd name="connsiteY3" fmla="*/ 3560062 h 3560062"/>
              <a:gd name="connsiteX4" fmla="*/ 28320 w 3459210"/>
              <a:gd name="connsiteY4" fmla="*/ 3513427 h 3560062"/>
              <a:gd name="connsiteX0" fmla="*/ 28320 w 4001325"/>
              <a:gd name="connsiteY0" fmla="*/ 3513427 h 3541140"/>
              <a:gd name="connsiteX1" fmla="*/ 0 w 4001325"/>
              <a:gd name="connsiteY1" fmla="*/ 0 h 3541140"/>
              <a:gd name="connsiteX2" fmla="*/ 2171172 w 4001325"/>
              <a:gd name="connsiteY2" fmla="*/ 198058 h 3541140"/>
              <a:gd name="connsiteX3" fmla="*/ 4001325 w 4001325"/>
              <a:gd name="connsiteY3" fmla="*/ 3541140 h 3541140"/>
              <a:gd name="connsiteX4" fmla="*/ 28320 w 4001325"/>
              <a:gd name="connsiteY4" fmla="*/ 3513427 h 3541140"/>
              <a:gd name="connsiteX0" fmla="*/ 28320 w 4001325"/>
              <a:gd name="connsiteY0" fmla="*/ 3513427 h 3541140"/>
              <a:gd name="connsiteX1" fmla="*/ 0 w 4001325"/>
              <a:gd name="connsiteY1" fmla="*/ 0 h 3541140"/>
              <a:gd name="connsiteX2" fmla="*/ 2747599 w 4001325"/>
              <a:gd name="connsiteY2" fmla="*/ 264287 h 3541140"/>
              <a:gd name="connsiteX3" fmla="*/ 4001325 w 4001325"/>
              <a:gd name="connsiteY3" fmla="*/ 3541140 h 3541140"/>
              <a:gd name="connsiteX4" fmla="*/ 28320 w 4001325"/>
              <a:gd name="connsiteY4" fmla="*/ 3513427 h 3541140"/>
              <a:gd name="connsiteX0" fmla="*/ 21458 w 3994463"/>
              <a:gd name="connsiteY0" fmla="*/ 3295818 h 3323531"/>
              <a:gd name="connsiteX1" fmla="*/ 0 w 3994463"/>
              <a:gd name="connsiteY1" fmla="*/ 0 h 3323531"/>
              <a:gd name="connsiteX2" fmla="*/ 2740737 w 3994463"/>
              <a:gd name="connsiteY2" fmla="*/ 46678 h 3323531"/>
              <a:gd name="connsiteX3" fmla="*/ 3994463 w 3994463"/>
              <a:gd name="connsiteY3" fmla="*/ 3323531 h 3323531"/>
              <a:gd name="connsiteX4" fmla="*/ 21458 w 3994463"/>
              <a:gd name="connsiteY4" fmla="*/ 3295818 h 3323531"/>
              <a:gd name="connsiteX0" fmla="*/ 21458 w 6168703"/>
              <a:gd name="connsiteY0" fmla="*/ 3295818 h 3295818"/>
              <a:gd name="connsiteX1" fmla="*/ 0 w 6168703"/>
              <a:gd name="connsiteY1" fmla="*/ 0 h 3295818"/>
              <a:gd name="connsiteX2" fmla="*/ 2740737 w 6168703"/>
              <a:gd name="connsiteY2" fmla="*/ 46678 h 3295818"/>
              <a:gd name="connsiteX3" fmla="*/ 6168703 w 6168703"/>
              <a:gd name="connsiteY3" fmla="*/ 3291412 h 3295818"/>
              <a:gd name="connsiteX4" fmla="*/ 21458 w 6168703"/>
              <a:gd name="connsiteY4" fmla="*/ 3295818 h 3295818"/>
              <a:gd name="connsiteX0" fmla="*/ 21458 w 6168703"/>
              <a:gd name="connsiteY0" fmla="*/ 3295818 h 3295818"/>
              <a:gd name="connsiteX1" fmla="*/ 0 w 6168703"/>
              <a:gd name="connsiteY1" fmla="*/ 0 h 3295818"/>
              <a:gd name="connsiteX2" fmla="*/ 4922743 w 6168703"/>
              <a:gd name="connsiteY2" fmla="*/ 57384 h 3295818"/>
              <a:gd name="connsiteX3" fmla="*/ 6168703 w 6168703"/>
              <a:gd name="connsiteY3" fmla="*/ 3291412 h 3295818"/>
              <a:gd name="connsiteX4" fmla="*/ 21458 w 6168703"/>
              <a:gd name="connsiteY4" fmla="*/ 3295818 h 3295818"/>
              <a:gd name="connsiteX0" fmla="*/ 21458 w 6312809"/>
              <a:gd name="connsiteY0" fmla="*/ 3295818 h 3319796"/>
              <a:gd name="connsiteX1" fmla="*/ 0 w 6312809"/>
              <a:gd name="connsiteY1" fmla="*/ 0 h 3319796"/>
              <a:gd name="connsiteX2" fmla="*/ 4922743 w 6312809"/>
              <a:gd name="connsiteY2" fmla="*/ 57384 h 3319796"/>
              <a:gd name="connsiteX3" fmla="*/ 6312809 w 6312809"/>
              <a:gd name="connsiteY3" fmla="*/ 3319796 h 3319796"/>
              <a:gd name="connsiteX4" fmla="*/ 21458 w 6312809"/>
              <a:gd name="connsiteY4" fmla="*/ 3295818 h 3319796"/>
              <a:gd name="connsiteX0" fmla="*/ 21458 w 6312809"/>
              <a:gd name="connsiteY0" fmla="*/ 3295818 h 3319796"/>
              <a:gd name="connsiteX1" fmla="*/ 0 w 6312809"/>
              <a:gd name="connsiteY1" fmla="*/ 0 h 3319796"/>
              <a:gd name="connsiteX2" fmla="*/ 4977641 w 6312809"/>
              <a:gd name="connsiteY2" fmla="*/ 10077 h 3319796"/>
              <a:gd name="connsiteX3" fmla="*/ 6312809 w 6312809"/>
              <a:gd name="connsiteY3" fmla="*/ 3319796 h 3319796"/>
              <a:gd name="connsiteX4" fmla="*/ 21458 w 6312809"/>
              <a:gd name="connsiteY4" fmla="*/ 3295818 h 3319796"/>
              <a:gd name="connsiteX0" fmla="*/ 21458 w 6216738"/>
              <a:gd name="connsiteY0" fmla="*/ 3295818 h 3329257"/>
              <a:gd name="connsiteX1" fmla="*/ 0 w 6216738"/>
              <a:gd name="connsiteY1" fmla="*/ 0 h 3329257"/>
              <a:gd name="connsiteX2" fmla="*/ 4977641 w 6216738"/>
              <a:gd name="connsiteY2" fmla="*/ 10077 h 3329257"/>
              <a:gd name="connsiteX3" fmla="*/ 6216738 w 6216738"/>
              <a:gd name="connsiteY3" fmla="*/ 3329257 h 3329257"/>
              <a:gd name="connsiteX4" fmla="*/ 21458 w 6216738"/>
              <a:gd name="connsiteY4" fmla="*/ 3295818 h 3329257"/>
              <a:gd name="connsiteX0" fmla="*/ 21458 w 6475280"/>
              <a:gd name="connsiteY0" fmla="*/ 3295818 h 3337006"/>
              <a:gd name="connsiteX1" fmla="*/ 0 w 6475280"/>
              <a:gd name="connsiteY1" fmla="*/ 0 h 3337006"/>
              <a:gd name="connsiteX2" fmla="*/ 4977641 w 6475280"/>
              <a:gd name="connsiteY2" fmla="*/ 10077 h 3337006"/>
              <a:gd name="connsiteX3" fmla="*/ 6475280 w 6475280"/>
              <a:gd name="connsiteY3" fmla="*/ 3337006 h 3337006"/>
              <a:gd name="connsiteX4" fmla="*/ 21458 w 6475280"/>
              <a:gd name="connsiteY4" fmla="*/ 3295818 h 3337006"/>
              <a:gd name="connsiteX0" fmla="*/ 21458 w 6475280"/>
              <a:gd name="connsiteY0" fmla="*/ 3308988 h 3350176"/>
              <a:gd name="connsiteX1" fmla="*/ 0 w 6475280"/>
              <a:gd name="connsiteY1" fmla="*/ 13170 h 3350176"/>
              <a:gd name="connsiteX2" fmla="*/ 5191219 w 6475280"/>
              <a:gd name="connsiteY2" fmla="*/ 0 h 3350176"/>
              <a:gd name="connsiteX3" fmla="*/ 6475280 w 6475280"/>
              <a:gd name="connsiteY3" fmla="*/ 3350176 h 3350176"/>
              <a:gd name="connsiteX4" fmla="*/ 21458 w 6475280"/>
              <a:gd name="connsiteY4" fmla="*/ 3308988 h 3350176"/>
              <a:gd name="connsiteX0" fmla="*/ 15838 w 6469660"/>
              <a:gd name="connsiteY0" fmla="*/ 3582539 h 3623727"/>
              <a:gd name="connsiteX1" fmla="*/ 0 w 6469660"/>
              <a:gd name="connsiteY1" fmla="*/ 0 h 3623727"/>
              <a:gd name="connsiteX2" fmla="*/ 5185599 w 6469660"/>
              <a:gd name="connsiteY2" fmla="*/ 273551 h 3623727"/>
              <a:gd name="connsiteX3" fmla="*/ 6469660 w 6469660"/>
              <a:gd name="connsiteY3" fmla="*/ 3623727 h 3623727"/>
              <a:gd name="connsiteX4" fmla="*/ 15838 w 6469660"/>
              <a:gd name="connsiteY4" fmla="*/ 3582539 h 3623727"/>
              <a:gd name="connsiteX0" fmla="*/ 15838 w 6469660"/>
              <a:gd name="connsiteY0" fmla="*/ 3582539 h 3623727"/>
              <a:gd name="connsiteX1" fmla="*/ 0 w 6469660"/>
              <a:gd name="connsiteY1" fmla="*/ 0 h 3623727"/>
              <a:gd name="connsiteX2" fmla="*/ 5196840 w 6469660"/>
              <a:gd name="connsiteY2" fmla="*/ 134066 h 3623727"/>
              <a:gd name="connsiteX3" fmla="*/ 6469660 w 6469660"/>
              <a:gd name="connsiteY3" fmla="*/ 3623727 h 3623727"/>
              <a:gd name="connsiteX4" fmla="*/ 15838 w 6469660"/>
              <a:gd name="connsiteY4" fmla="*/ 3582539 h 3623727"/>
              <a:gd name="connsiteX0" fmla="*/ 15838 w 6469660"/>
              <a:gd name="connsiteY0" fmla="*/ 3582539 h 3623727"/>
              <a:gd name="connsiteX1" fmla="*/ 0 w 6469660"/>
              <a:gd name="connsiteY1" fmla="*/ 0 h 3623727"/>
              <a:gd name="connsiteX2" fmla="*/ 5168738 w 6469660"/>
              <a:gd name="connsiteY2" fmla="*/ 72072 h 3623727"/>
              <a:gd name="connsiteX3" fmla="*/ 6469660 w 6469660"/>
              <a:gd name="connsiteY3" fmla="*/ 3623727 h 3623727"/>
              <a:gd name="connsiteX4" fmla="*/ 15838 w 6469660"/>
              <a:gd name="connsiteY4" fmla="*/ 3582539 h 3623727"/>
              <a:gd name="connsiteX0" fmla="*/ 529 w 6454351"/>
              <a:gd name="connsiteY0" fmla="*/ 3516286 h 3557474"/>
              <a:gd name="connsiteX1" fmla="*/ 26105 w 6454351"/>
              <a:gd name="connsiteY1" fmla="*/ 0 h 3557474"/>
              <a:gd name="connsiteX2" fmla="*/ 5153429 w 6454351"/>
              <a:gd name="connsiteY2" fmla="*/ 5819 h 3557474"/>
              <a:gd name="connsiteX3" fmla="*/ 6454351 w 6454351"/>
              <a:gd name="connsiteY3" fmla="*/ 3557474 h 3557474"/>
              <a:gd name="connsiteX4" fmla="*/ 529 w 6454351"/>
              <a:gd name="connsiteY4" fmla="*/ 3516286 h 3557474"/>
              <a:gd name="connsiteX0" fmla="*/ 468 w 6454290"/>
              <a:gd name="connsiteY0" fmla="*/ 3510467 h 3551655"/>
              <a:gd name="connsiteX1" fmla="*/ 31221 w 6454290"/>
              <a:gd name="connsiteY1" fmla="*/ 10744 h 3551655"/>
              <a:gd name="connsiteX2" fmla="*/ 5153368 w 6454290"/>
              <a:gd name="connsiteY2" fmla="*/ 0 h 3551655"/>
              <a:gd name="connsiteX3" fmla="*/ 6454290 w 6454290"/>
              <a:gd name="connsiteY3" fmla="*/ 3551655 h 3551655"/>
              <a:gd name="connsiteX4" fmla="*/ 468 w 6454290"/>
              <a:gd name="connsiteY4" fmla="*/ 3510467 h 3551655"/>
              <a:gd name="connsiteX0" fmla="*/ 608 w 6454430"/>
              <a:gd name="connsiteY0" fmla="*/ 3510467 h 3551655"/>
              <a:gd name="connsiteX1" fmla="*/ 21008 w 6454430"/>
              <a:gd name="connsiteY1" fmla="*/ 10744 h 3551655"/>
              <a:gd name="connsiteX2" fmla="*/ 5153508 w 6454430"/>
              <a:gd name="connsiteY2" fmla="*/ 0 h 3551655"/>
              <a:gd name="connsiteX3" fmla="*/ 6454430 w 6454430"/>
              <a:gd name="connsiteY3" fmla="*/ 3551655 h 3551655"/>
              <a:gd name="connsiteX4" fmla="*/ 608 w 6454430"/>
              <a:gd name="connsiteY4" fmla="*/ 3510467 h 3551655"/>
              <a:gd name="connsiteX0" fmla="*/ 419 w 6454241"/>
              <a:gd name="connsiteY0" fmla="*/ 3510467 h 3551655"/>
              <a:gd name="connsiteX1" fmla="*/ 36350 w 6454241"/>
              <a:gd name="connsiteY1" fmla="*/ 14885 h 3551655"/>
              <a:gd name="connsiteX2" fmla="*/ 5153319 w 6454241"/>
              <a:gd name="connsiteY2" fmla="*/ 0 h 3551655"/>
              <a:gd name="connsiteX3" fmla="*/ 6454241 w 6454241"/>
              <a:gd name="connsiteY3" fmla="*/ 3551655 h 3551655"/>
              <a:gd name="connsiteX4" fmla="*/ 419 w 6454241"/>
              <a:gd name="connsiteY4" fmla="*/ 3510467 h 3551655"/>
              <a:gd name="connsiteX0" fmla="*/ 1117 w 6454939"/>
              <a:gd name="connsiteY0" fmla="*/ 3510467 h 3551655"/>
              <a:gd name="connsiteX1" fmla="*/ 5988 w 6454939"/>
              <a:gd name="connsiteY1" fmla="*/ 23166 h 3551655"/>
              <a:gd name="connsiteX2" fmla="*/ 5154017 w 6454939"/>
              <a:gd name="connsiteY2" fmla="*/ 0 h 3551655"/>
              <a:gd name="connsiteX3" fmla="*/ 6454939 w 6454939"/>
              <a:gd name="connsiteY3" fmla="*/ 3551655 h 3551655"/>
              <a:gd name="connsiteX4" fmla="*/ 1117 w 6454939"/>
              <a:gd name="connsiteY4" fmla="*/ 3510467 h 3551655"/>
              <a:gd name="connsiteX0" fmla="*/ 874 w 6454696"/>
              <a:gd name="connsiteY0" fmla="*/ 3516287 h 3557475"/>
              <a:gd name="connsiteX1" fmla="*/ 10922 w 6454696"/>
              <a:gd name="connsiteY1" fmla="*/ 0 h 3557475"/>
              <a:gd name="connsiteX2" fmla="*/ 5153774 w 6454696"/>
              <a:gd name="connsiteY2" fmla="*/ 5820 h 3557475"/>
              <a:gd name="connsiteX3" fmla="*/ 6454696 w 6454696"/>
              <a:gd name="connsiteY3" fmla="*/ 3557475 h 3557475"/>
              <a:gd name="connsiteX4" fmla="*/ 874 w 6454696"/>
              <a:gd name="connsiteY4" fmla="*/ 3516287 h 3557475"/>
              <a:gd name="connsiteX0" fmla="*/ 874 w 6454696"/>
              <a:gd name="connsiteY0" fmla="*/ 3516287 h 3557475"/>
              <a:gd name="connsiteX1" fmla="*/ 10922 w 6454696"/>
              <a:gd name="connsiteY1" fmla="*/ 0 h 3557475"/>
              <a:gd name="connsiteX2" fmla="*/ 4408320 w 6454696"/>
              <a:gd name="connsiteY2" fmla="*/ 9937 h 3557475"/>
              <a:gd name="connsiteX3" fmla="*/ 6454696 w 6454696"/>
              <a:gd name="connsiteY3" fmla="*/ 3557475 h 3557475"/>
              <a:gd name="connsiteX4" fmla="*/ 874 w 6454696"/>
              <a:gd name="connsiteY4" fmla="*/ 3516287 h 3557475"/>
              <a:gd name="connsiteX0" fmla="*/ 874 w 7670007"/>
              <a:gd name="connsiteY0" fmla="*/ 3516287 h 3561453"/>
              <a:gd name="connsiteX1" fmla="*/ 10922 w 7670007"/>
              <a:gd name="connsiteY1" fmla="*/ 0 h 3561453"/>
              <a:gd name="connsiteX2" fmla="*/ 4408320 w 7670007"/>
              <a:gd name="connsiteY2" fmla="*/ 9937 h 3561453"/>
              <a:gd name="connsiteX3" fmla="*/ 7670007 w 7670007"/>
              <a:gd name="connsiteY3" fmla="*/ 3561453 h 3561453"/>
              <a:gd name="connsiteX4" fmla="*/ 874 w 7670007"/>
              <a:gd name="connsiteY4" fmla="*/ 3516287 h 3561453"/>
              <a:gd name="connsiteX0" fmla="*/ 874 w 7906067"/>
              <a:gd name="connsiteY0" fmla="*/ 3516287 h 3548044"/>
              <a:gd name="connsiteX1" fmla="*/ 10922 w 7906067"/>
              <a:gd name="connsiteY1" fmla="*/ 0 h 3548044"/>
              <a:gd name="connsiteX2" fmla="*/ 4408320 w 7906067"/>
              <a:gd name="connsiteY2" fmla="*/ 9937 h 3548044"/>
              <a:gd name="connsiteX3" fmla="*/ 7906067 w 7906067"/>
              <a:gd name="connsiteY3" fmla="*/ 3548044 h 3548044"/>
              <a:gd name="connsiteX4" fmla="*/ 874 w 7906067"/>
              <a:gd name="connsiteY4" fmla="*/ 3516287 h 3548044"/>
              <a:gd name="connsiteX0" fmla="*/ 874 w 7897637"/>
              <a:gd name="connsiteY0" fmla="*/ 3516287 h 3527930"/>
              <a:gd name="connsiteX1" fmla="*/ 10922 w 7897637"/>
              <a:gd name="connsiteY1" fmla="*/ 0 h 3527930"/>
              <a:gd name="connsiteX2" fmla="*/ 4408320 w 7897637"/>
              <a:gd name="connsiteY2" fmla="*/ 9937 h 3527930"/>
              <a:gd name="connsiteX3" fmla="*/ 7897637 w 7897637"/>
              <a:gd name="connsiteY3" fmla="*/ 3527930 h 3527930"/>
              <a:gd name="connsiteX4" fmla="*/ 874 w 7897637"/>
              <a:gd name="connsiteY4" fmla="*/ 3516287 h 3527930"/>
              <a:gd name="connsiteX0" fmla="*/ 874 w 7897637"/>
              <a:gd name="connsiteY0" fmla="*/ 3516287 h 3527930"/>
              <a:gd name="connsiteX1" fmla="*/ 10922 w 7897637"/>
              <a:gd name="connsiteY1" fmla="*/ 0 h 3527930"/>
              <a:gd name="connsiteX2" fmla="*/ 4096383 w 7897637"/>
              <a:gd name="connsiteY2" fmla="*/ 23347 h 3527930"/>
              <a:gd name="connsiteX3" fmla="*/ 7897637 w 7897637"/>
              <a:gd name="connsiteY3" fmla="*/ 3527930 h 3527930"/>
              <a:gd name="connsiteX4" fmla="*/ 874 w 7897637"/>
              <a:gd name="connsiteY4" fmla="*/ 3516287 h 3527930"/>
              <a:gd name="connsiteX0" fmla="*/ 874 w 7897637"/>
              <a:gd name="connsiteY0" fmla="*/ 3516287 h 3527930"/>
              <a:gd name="connsiteX1" fmla="*/ 10922 w 7897637"/>
              <a:gd name="connsiteY1" fmla="*/ 0 h 3527930"/>
              <a:gd name="connsiteX2" fmla="*/ 3927768 w 7897637"/>
              <a:gd name="connsiteY2" fmla="*/ 3233 h 3527930"/>
              <a:gd name="connsiteX3" fmla="*/ 7897637 w 7897637"/>
              <a:gd name="connsiteY3" fmla="*/ 3527930 h 3527930"/>
              <a:gd name="connsiteX4" fmla="*/ 874 w 7897637"/>
              <a:gd name="connsiteY4" fmla="*/ 3516287 h 352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7637" h="3527930">
                <a:moveTo>
                  <a:pt x="874" y="3516287"/>
                </a:moveTo>
                <a:cubicBezTo>
                  <a:pt x="-4405" y="2322107"/>
                  <a:pt x="16201" y="1194180"/>
                  <a:pt x="10922" y="0"/>
                </a:cubicBezTo>
                <a:lnTo>
                  <a:pt x="3927768" y="3233"/>
                </a:lnTo>
                <a:lnTo>
                  <a:pt x="7897637" y="3527930"/>
                </a:lnTo>
                <a:lnTo>
                  <a:pt x="874" y="351628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68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30" name="Trapezoid 24" hidden="1">
            <a:extLst>
              <a:ext uri="{FF2B5EF4-FFF2-40B4-BE49-F238E27FC236}">
                <a16:creationId xmlns:a16="http://schemas.microsoft.com/office/drawing/2014/main" id="{F42C771D-81AE-45EF-A56D-54F74117CDE2}"/>
              </a:ext>
            </a:extLst>
          </p:cNvPr>
          <p:cNvSpPr/>
          <p:nvPr/>
        </p:nvSpPr>
        <p:spPr>
          <a:xfrm>
            <a:off x="183450" y="8707"/>
            <a:ext cx="12236866" cy="6873618"/>
          </a:xfrm>
          <a:custGeom>
            <a:avLst/>
            <a:gdLst>
              <a:gd name="connsiteX0" fmla="*/ 0 w 6675826"/>
              <a:gd name="connsiteY0" fmla="*/ 3794819 h 3794819"/>
              <a:gd name="connsiteX1" fmla="*/ 948705 w 6675826"/>
              <a:gd name="connsiteY1" fmla="*/ 0 h 3794819"/>
              <a:gd name="connsiteX2" fmla="*/ 5727121 w 6675826"/>
              <a:gd name="connsiteY2" fmla="*/ 0 h 3794819"/>
              <a:gd name="connsiteX3" fmla="*/ 6675826 w 6675826"/>
              <a:gd name="connsiteY3" fmla="*/ 3794819 h 3794819"/>
              <a:gd name="connsiteX4" fmla="*/ 0 w 6675826"/>
              <a:gd name="connsiteY4" fmla="*/ 3794819 h 3794819"/>
              <a:gd name="connsiteX0" fmla="*/ 0 w 6811850"/>
              <a:gd name="connsiteY0" fmla="*/ 4009972 h 4009972"/>
              <a:gd name="connsiteX1" fmla="*/ 948705 w 6811850"/>
              <a:gd name="connsiteY1" fmla="*/ 215153 h 4009972"/>
              <a:gd name="connsiteX2" fmla="*/ 6811850 w 6811850"/>
              <a:gd name="connsiteY2" fmla="*/ 0 h 4009972"/>
              <a:gd name="connsiteX3" fmla="*/ 6675826 w 6811850"/>
              <a:gd name="connsiteY3" fmla="*/ 4009972 h 4009972"/>
              <a:gd name="connsiteX4" fmla="*/ 0 w 6811850"/>
              <a:gd name="connsiteY4" fmla="*/ 4009972 h 4009972"/>
              <a:gd name="connsiteX0" fmla="*/ 0 w 6873050"/>
              <a:gd name="connsiteY0" fmla="*/ 4009972 h 4018937"/>
              <a:gd name="connsiteX1" fmla="*/ 948705 w 6873050"/>
              <a:gd name="connsiteY1" fmla="*/ 215153 h 4018937"/>
              <a:gd name="connsiteX2" fmla="*/ 6811850 w 6873050"/>
              <a:gd name="connsiteY2" fmla="*/ 0 h 4018937"/>
              <a:gd name="connsiteX3" fmla="*/ 6873050 w 6873050"/>
              <a:gd name="connsiteY3" fmla="*/ 4018937 h 4018937"/>
              <a:gd name="connsiteX4" fmla="*/ 0 w 6873050"/>
              <a:gd name="connsiteY4" fmla="*/ 4009972 h 4018937"/>
              <a:gd name="connsiteX0" fmla="*/ 279459 w 7152509"/>
              <a:gd name="connsiteY0" fmla="*/ 4009972 h 4018937"/>
              <a:gd name="connsiteX1" fmla="*/ 0 w 7152509"/>
              <a:gd name="connsiteY1" fmla="*/ 89647 h 4018937"/>
              <a:gd name="connsiteX2" fmla="*/ 7091309 w 7152509"/>
              <a:gd name="connsiteY2" fmla="*/ 0 h 4018937"/>
              <a:gd name="connsiteX3" fmla="*/ 7152509 w 7152509"/>
              <a:gd name="connsiteY3" fmla="*/ 4018937 h 4018937"/>
              <a:gd name="connsiteX4" fmla="*/ 279459 w 7152509"/>
              <a:gd name="connsiteY4" fmla="*/ 4009972 h 4018937"/>
              <a:gd name="connsiteX0" fmla="*/ 5703106 w 7152509"/>
              <a:gd name="connsiteY0" fmla="*/ 4027901 h 4027901"/>
              <a:gd name="connsiteX1" fmla="*/ 0 w 7152509"/>
              <a:gd name="connsiteY1" fmla="*/ 89647 h 4027901"/>
              <a:gd name="connsiteX2" fmla="*/ 7091309 w 7152509"/>
              <a:gd name="connsiteY2" fmla="*/ 0 h 4027901"/>
              <a:gd name="connsiteX3" fmla="*/ 7152509 w 7152509"/>
              <a:gd name="connsiteY3" fmla="*/ 4018937 h 4027901"/>
              <a:gd name="connsiteX4" fmla="*/ 5703106 w 7152509"/>
              <a:gd name="connsiteY4" fmla="*/ 4027901 h 4027901"/>
              <a:gd name="connsiteX0" fmla="*/ 5703106 w 7291368"/>
              <a:gd name="connsiteY0" fmla="*/ 4027901 h 4027901"/>
              <a:gd name="connsiteX1" fmla="*/ 0 w 7291368"/>
              <a:gd name="connsiteY1" fmla="*/ 89647 h 4027901"/>
              <a:gd name="connsiteX2" fmla="*/ 7091309 w 7291368"/>
              <a:gd name="connsiteY2" fmla="*/ 0 h 4027901"/>
              <a:gd name="connsiteX3" fmla="*/ 7291368 w 7291368"/>
              <a:gd name="connsiteY3" fmla="*/ 4010960 h 4027901"/>
              <a:gd name="connsiteX4" fmla="*/ 5703106 w 7291368"/>
              <a:gd name="connsiteY4" fmla="*/ 4027901 h 4027901"/>
              <a:gd name="connsiteX0" fmla="*/ 5703106 w 7291368"/>
              <a:gd name="connsiteY0" fmla="*/ 3938254 h 3938254"/>
              <a:gd name="connsiteX1" fmla="*/ 0 w 7291368"/>
              <a:gd name="connsiteY1" fmla="*/ 0 h 3938254"/>
              <a:gd name="connsiteX2" fmla="*/ 3243756 w 7291368"/>
              <a:gd name="connsiteY2" fmla="*/ 37988 h 3938254"/>
              <a:gd name="connsiteX3" fmla="*/ 7291368 w 7291368"/>
              <a:gd name="connsiteY3" fmla="*/ 3921313 h 3938254"/>
              <a:gd name="connsiteX4" fmla="*/ 5703106 w 7291368"/>
              <a:gd name="connsiteY4" fmla="*/ 3938254 h 3938254"/>
              <a:gd name="connsiteX0" fmla="*/ 189245 w 7291368"/>
              <a:gd name="connsiteY0" fmla="*/ 3858483 h 3921313"/>
              <a:gd name="connsiteX1" fmla="*/ 0 w 7291368"/>
              <a:gd name="connsiteY1" fmla="*/ 0 h 3921313"/>
              <a:gd name="connsiteX2" fmla="*/ 3243756 w 7291368"/>
              <a:gd name="connsiteY2" fmla="*/ 37988 h 3921313"/>
              <a:gd name="connsiteX3" fmla="*/ 7291368 w 7291368"/>
              <a:gd name="connsiteY3" fmla="*/ 3921313 h 3921313"/>
              <a:gd name="connsiteX4" fmla="*/ 189245 w 7291368"/>
              <a:gd name="connsiteY4" fmla="*/ 3858483 h 3921313"/>
              <a:gd name="connsiteX0" fmla="*/ 21457 w 7123580"/>
              <a:gd name="connsiteY0" fmla="*/ 3914323 h 3977153"/>
              <a:gd name="connsiteX1" fmla="*/ 0 w 7123580"/>
              <a:gd name="connsiteY1" fmla="*/ 0 h 3977153"/>
              <a:gd name="connsiteX2" fmla="*/ 3075968 w 7123580"/>
              <a:gd name="connsiteY2" fmla="*/ 93828 h 3977153"/>
              <a:gd name="connsiteX3" fmla="*/ 7123580 w 7123580"/>
              <a:gd name="connsiteY3" fmla="*/ 3977153 h 3977153"/>
              <a:gd name="connsiteX4" fmla="*/ 21457 w 7123580"/>
              <a:gd name="connsiteY4" fmla="*/ 3914323 h 3977153"/>
              <a:gd name="connsiteX0" fmla="*/ 21457 w 7123580"/>
              <a:gd name="connsiteY0" fmla="*/ 3882415 h 3945245"/>
              <a:gd name="connsiteX1" fmla="*/ 0 w 7123580"/>
              <a:gd name="connsiteY1" fmla="*/ 0 h 3945245"/>
              <a:gd name="connsiteX2" fmla="*/ 3075968 w 7123580"/>
              <a:gd name="connsiteY2" fmla="*/ 61920 h 3945245"/>
              <a:gd name="connsiteX3" fmla="*/ 7123580 w 7123580"/>
              <a:gd name="connsiteY3" fmla="*/ 3945245 h 3945245"/>
              <a:gd name="connsiteX4" fmla="*/ 21457 w 7123580"/>
              <a:gd name="connsiteY4" fmla="*/ 3882415 h 3945245"/>
              <a:gd name="connsiteX0" fmla="*/ 21457 w 7453783"/>
              <a:gd name="connsiteY0" fmla="*/ 3882415 h 3945245"/>
              <a:gd name="connsiteX1" fmla="*/ 0 w 7453783"/>
              <a:gd name="connsiteY1" fmla="*/ 0 h 3945245"/>
              <a:gd name="connsiteX2" fmla="*/ 3075968 w 7453783"/>
              <a:gd name="connsiteY2" fmla="*/ 61920 h 3945245"/>
              <a:gd name="connsiteX3" fmla="*/ 7453783 w 7453783"/>
              <a:gd name="connsiteY3" fmla="*/ 3945245 h 3945245"/>
              <a:gd name="connsiteX4" fmla="*/ 21457 w 7453783"/>
              <a:gd name="connsiteY4" fmla="*/ 3882415 h 3945245"/>
              <a:gd name="connsiteX0" fmla="*/ 21457 w 7039272"/>
              <a:gd name="connsiteY0" fmla="*/ 3882415 h 3974304"/>
              <a:gd name="connsiteX1" fmla="*/ 0 w 7039272"/>
              <a:gd name="connsiteY1" fmla="*/ 0 h 3974304"/>
              <a:gd name="connsiteX2" fmla="*/ 3075968 w 7039272"/>
              <a:gd name="connsiteY2" fmla="*/ 61920 h 3974304"/>
              <a:gd name="connsiteX3" fmla="*/ 7039272 w 7039272"/>
              <a:gd name="connsiteY3" fmla="*/ 3974304 h 3974304"/>
              <a:gd name="connsiteX4" fmla="*/ 21457 w 7039272"/>
              <a:gd name="connsiteY4" fmla="*/ 3882415 h 3974304"/>
              <a:gd name="connsiteX0" fmla="*/ 21457 w 7158707"/>
              <a:gd name="connsiteY0" fmla="*/ 3882415 h 3964618"/>
              <a:gd name="connsiteX1" fmla="*/ 0 w 7158707"/>
              <a:gd name="connsiteY1" fmla="*/ 0 h 3964618"/>
              <a:gd name="connsiteX2" fmla="*/ 3075968 w 7158707"/>
              <a:gd name="connsiteY2" fmla="*/ 61920 h 3964618"/>
              <a:gd name="connsiteX3" fmla="*/ 7158707 w 7158707"/>
              <a:gd name="connsiteY3" fmla="*/ 3964618 h 3964618"/>
              <a:gd name="connsiteX4" fmla="*/ 21457 w 7158707"/>
              <a:gd name="connsiteY4" fmla="*/ 3882415 h 3964618"/>
              <a:gd name="connsiteX0" fmla="*/ 21457 w 4147845"/>
              <a:gd name="connsiteY0" fmla="*/ 3882415 h 3926949"/>
              <a:gd name="connsiteX1" fmla="*/ 0 w 4147845"/>
              <a:gd name="connsiteY1" fmla="*/ 0 h 3926949"/>
              <a:gd name="connsiteX2" fmla="*/ 3075968 w 4147845"/>
              <a:gd name="connsiteY2" fmla="*/ 61920 h 3926949"/>
              <a:gd name="connsiteX3" fmla="*/ 4147845 w 4147845"/>
              <a:gd name="connsiteY3" fmla="*/ 3926949 h 3926949"/>
              <a:gd name="connsiteX4" fmla="*/ 21457 w 4147845"/>
              <a:gd name="connsiteY4" fmla="*/ 3882415 h 3926949"/>
              <a:gd name="connsiteX0" fmla="*/ 21457 w 4147845"/>
              <a:gd name="connsiteY0" fmla="*/ 3882415 h 3926949"/>
              <a:gd name="connsiteX1" fmla="*/ 0 w 4147845"/>
              <a:gd name="connsiteY1" fmla="*/ 0 h 3926949"/>
              <a:gd name="connsiteX2" fmla="*/ 2562318 w 4147845"/>
              <a:gd name="connsiteY2" fmla="*/ 84522 h 3926949"/>
              <a:gd name="connsiteX3" fmla="*/ 4147845 w 4147845"/>
              <a:gd name="connsiteY3" fmla="*/ 3926949 h 3926949"/>
              <a:gd name="connsiteX4" fmla="*/ 21457 w 4147845"/>
              <a:gd name="connsiteY4" fmla="*/ 3882415 h 3926949"/>
              <a:gd name="connsiteX0" fmla="*/ 21457 w 3486658"/>
              <a:gd name="connsiteY0" fmla="*/ 3882415 h 3882415"/>
              <a:gd name="connsiteX1" fmla="*/ 0 w 3486658"/>
              <a:gd name="connsiteY1" fmla="*/ 0 h 3882415"/>
              <a:gd name="connsiteX2" fmla="*/ 2562318 w 3486658"/>
              <a:gd name="connsiteY2" fmla="*/ 84522 h 3882415"/>
              <a:gd name="connsiteX3" fmla="*/ 3486658 w 3486658"/>
              <a:gd name="connsiteY3" fmla="*/ 3881745 h 3882415"/>
              <a:gd name="connsiteX4" fmla="*/ 21457 w 3486658"/>
              <a:gd name="connsiteY4" fmla="*/ 3882415 h 3882415"/>
              <a:gd name="connsiteX0" fmla="*/ 28320 w 3493521"/>
              <a:gd name="connsiteY0" fmla="*/ 3797893 h 3797893"/>
              <a:gd name="connsiteX1" fmla="*/ 0 w 3493521"/>
              <a:gd name="connsiteY1" fmla="*/ 284466 h 3797893"/>
              <a:gd name="connsiteX2" fmla="*/ 2569181 w 3493521"/>
              <a:gd name="connsiteY2" fmla="*/ 0 h 3797893"/>
              <a:gd name="connsiteX3" fmla="*/ 3493521 w 3493521"/>
              <a:gd name="connsiteY3" fmla="*/ 3797223 h 3797893"/>
              <a:gd name="connsiteX4" fmla="*/ 28320 w 3493521"/>
              <a:gd name="connsiteY4" fmla="*/ 3797893 h 3797893"/>
              <a:gd name="connsiteX0" fmla="*/ 28320 w 3493521"/>
              <a:gd name="connsiteY0" fmla="*/ 3513427 h 3513427"/>
              <a:gd name="connsiteX1" fmla="*/ 0 w 3493521"/>
              <a:gd name="connsiteY1" fmla="*/ 0 h 3513427"/>
              <a:gd name="connsiteX2" fmla="*/ 2171172 w 3493521"/>
              <a:gd name="connsiteY2" fmla="*/ 198058 h 3513427"/>
              <a:gd name="connsiteX3" fmla="*/ 3493521 w 3493521"/>
              <a:gd name="connsiteY3" fmla="*/ 3512757 h 3513427"/>
              <a:gd name="connsiteX4" fmla="*/ 28320 w 3493521"/>
              <a:gd name="connsiteY4" fmla="*/ 3513427 h 3513427"/>
              <a:gd name="connsiteX0" fmla="*/ 28320 w 3459210"/>
              <a:gd name="connsiteY0" fmla="*/ 3513427 h 3560062"/>
              <a:gd name="connsiteX1" fmla="*/ 0 w 3459210"/>
              <a:gd name="connsiteY1" fmla="*/ 0 h 3560062"/>
              <a:gd name="connsiteX2" fmla="*/ 2171172 w 3459210"/>
              <a:gd name="connsiteY2" fmla="*/ 198058 h 3560062"/>
              <a:gd name="connsiteX3" fmla="*/ 3459210 w 3459210"/>
              <a:gd name="connsiteY3" fmla="*/ 3560062 h 3560062"/>
              <a:gd name="connsiteX4" fmla="*/ 28320 w 3459210"/>
              <a:gd name="connsiteY4" fmla="*/ 3513427 h 3560062"/>
              <a:gd name="connsiteX0" fmla="*/ 28320 w 4001325"/>
              <a:gd name="connsiteY0" fmla="*/ 3513427 h 3541140"/>
              <a:gd name="connsiteX1" fmla="*/ 0 w 4001325"/>
              <a:gd name="connsiteY1" fmla="*/ 0 h 3541140"/>
              <a:gd name="connsiteX2" fmla="*/ 2171172 w 4001325"/>
              <a:gd name="connsiteY2" fmla="*/ 198058 h 3541140"/>
              <a:gd name="connsiteX3" fmla="*/ 4001325 w 4001325"/>
              <a:gd name="connsiteY3" fmla="*/ 3541140 h 3541140"/>
              <a:gd name="connsiteX4" fmla="*/ 28320 w 4001325"/>
              <a:gd name="connsiteY4" fmla="*/ 3513427 h 3541140"/>
              <a:gd name="connsiteX0" fmla="*/ 28320 w 4001325"/>
              <a:gd name="connsiteY0" fmla="*/ 3513427 h 3541140"/>
              <a:gd name="connsiteX1" fmla="*/ 0 w 4001325"/>
              <a:gd name="connsiteY1" fmla="*/ 0 h 3541140"/>
              <a:gd name="connsiteX2" fmla="*/ 2747599 w 4001325"/>
              <a:gd name="connsiteY2" fmla="*/ 264287 h 3541140"/>
              <a:gd name="connsiteX3" fmla="*/ 4001325 w 4001325"/>
              <a:gd name="connsiteY3" fmla="*/ 3541140 h 3541140"/>
              <a:gd name="connsiteX4" fmla="*/ 28320 w 4001325"/>
              <a:gd name="connsiteY4" fmla="*/ 3513427 h 3541140"/>
              <a:gd name="connsiteX0" fmla="*/ 21458 w 3994463"/>
              <a:gd name="connsiteY0" fmla="*/ 3295818 h 3323531"/>
              <a:gd name="connsiteX1" fmla="*/ 0 w 3994463"/>
              <a:gd name="connsiteY1" fmla="*/ 0 h 3323531"/>
              <a:gd name="connsiteX2" fmla="*/ 2740737 w 3994463"/>
              <a:gd name="connsiteY2" fmla="*/ 46678 h 3323531"/>
              <a:gd name="connsiteX3" fmla="*/ 3994463 w 3994463"/>
              <a:gd name="connsiteY3" fmla="*/ 3323531 h 3323531"/>
              <a:gd name="connsiteX4" fmla="*/ 21458 w 3994463"/>
              <a:gd name="connsiteY4" fmla="*/ 3295818 h 3323531"/>
              <a:gd name="connsiteX0" fmla="*/ 21458 w 6168703"/>
              <a:gd name="connsiteY0" fmla="*/ 3295818 h 3295818"/>
              <a:gd name="connsiteX1" fmla="*/ 0 w 6168703"/>
              <a:gd name="connsiteY1" fmla="*/ 0 h 3295818"/>
              <a:gd name="connsiteX2" fmla="*/ 2740737 w 6168703"/>
              <a:gd name="connsiteY2" fmla="*/ 46678 h 3295818"/>
              <a:gd name="connsiteX3" fmla="*/ 6168703 w 6168703"/>
              <a:gd name="connsiteY3" fmla="*/ 3291412 h 3295818"/>
              <a:gd name="connsiteX4" fmla="*/ 21458 w 6168703"/>
              <a:gd name="connsiteY4" fmla="*/ 3295818 h 3295818"/>
              <a:gd name="connsiteX0" fmla="*/ 21458 w 6168703"/>
              <a:gd name="connsiteY0" fmla="*/ 3295818 h 3295818"/>
              <a:gd name="connsiteX1" fmla="*/ 0 w 6168703"/>
              <a:gd name="connsiteY1" fmla="*/ 0 h 3295818"/>
              <a:gd name="connsiteX2" fmla="*/ 4922743 w 6168703"/>
              <a:gd name="connsiteY2" fmla="*/ 57384 h 3295818"/>
              <a:gd name="connsiteX3" fmla="*/ 6168703 w 6168703"/>
              <a:gd name="connsiteY3" fmla="*/ 3291412 h 3295818"/>
              <a:gd name="connsiteX4" fmla="*/ 21458 w 6168703"/>
              <a:gd name="connsiteY4" fmla="*/ 3295818 h 3295818"/>
              <a:gd name="connsiteX0" fmla="*/ 21458 w 6312809"/>
              <a:gd name="connsiteY0" fmla="*/ 3295818 h 3319796"/>
              <a:gd name="connsiteX1" fmla="*/ 0 w 6312809"/>
              <a:gd name="connsiteY1" fmla="*/ 0 h 3319796"/>
              <a:gd name="connsiteX2" fmla="*/ 4922743 w 6312809"/>
              <a:gd name="connsiteY2" fmla="*/ 57384 h 3319796"/>
              <a:gd name="connsiteX3" fmla="*/ 6312809 w 6312809"/>
              <a:gd name="connsiteY3" fmla="*/ 3319796 h 3319796"/>
              <a:gd name="connsiteX4" fmla="*/ 21458 w 6312809"/>
              <a:gd name="connsiteY4" fmla="*/ 3295818 h 3319796"/>
              <a:gd name="connsiteX0" fmla="*/ 21458 w 6312809"/>
              <a:gd name="connsiteY0" fmla="*/ 3295818 h 3319796"/>
              <a:gd name="connsiteX1" fmla="*/ 0 w 6312809"/>
              <a:gd name="connsiteY1" fmla="*/ 0 h 3319796"/>
              <a:gd name="connsiteX2" fmla="*/ 4977641 w 6312809"/>
              <a:gd name="connsiteY2" fmla="*/ 10077 h 3319796"/>
              <a:gd name="connsiteX3" fmla="*/ 6312809 w 6312809"/>
              <a:gd name="connsiteY3" fmla="*/ 3319796 h 3319796"/>
              <a:gd name="connsiteX4" fmla="*/ 21458 w 6312809"/>
              <a:gd name="connsiteY4" fmla="*/ 3295818 h 3319796"/>
              <a:gd name="connsiteX0" fmla="*/ 21458 w 6216738"/>
              <a:gd name="connsiteY0" fmla="*/ 3295818 h 3329257"/>
              <a:gd name="connsiteX1" fmla="*/ 0 w 6216738"/>
              <a:gd name="connsiteY1" fmla="*/ 0 h 3329257"/>
              <a:gd name="connsiteX2" fmla="*/ 4977641 w 6216738"/>
              <a:gd name="connsiteY2" fmla="*/ 10077 h 3329257"/>
              <a:gd name="connsiteX3" fmla="*/ 6216738 w 6216738"/>
              <a:gd name="connsiteY3" fmla="*/ 3329257 h 3329257"/>
              <a:gd name="connsiteX4" fmla="*/ 21458 w 6216738"/>
              <a:gd name="connsiteY4" fmla="*/ 3295818 h 3329257"/>
              <a:gd name="connsiteX0" fmla="*/ 21458 w 6475280"/>
              <a:gd name="connsiteY0" fmla="*/ 3295818 h 3337006"/>
              <a:gd name="connsiteX1" fmla="*/ 0 w 6475280"/>
              <a:gd name="connsiteY1" fmla="*/ 0 h 3337006"/>
              <a:gd name="connsiteX2" fmla="*/ 4977641 w 6475280"/>
              <a:gd name="connsiteY2" fmla="*/ 10077 h 3337006"/>
              <a:gd name="connsiteX3" fmla="*/ 6475280 w 6475280"/>
              <a:gd name="connsiteY3" fmla="*/ 3337006 h 3337006"/>
              <a:gd name="connsiteX4" fmla="*/ 21458 w 6475280"/>
              <a:gd name="connsiteY4" fmla="*/ 3295818 h 3337006"/>
              <a:gd name="connsiteX0" fmla="*/ 21458 w 6475280"/>
              <a:gd name="connsiteY0" fmla="*/ 3308988 h 3350176"/>
              <a:gd name="connsiteX1" fmla="*/ 0 w 6475280"/>
              <a:gd name="connsiteY1" fmla="*/ 13170 h 3350176"/>
              <a:gd name="connsiteX2" fmla="*/ 5191219 w 6475280"/>
              <a:gd name="connsiteY2" fmla="*/ 0 h 3350176"/>
              <a:gd name="connsiteX3" fmla="*/ 6475280 w 6475280"/>
              <a:gd name="connsiteY3" fmla="*/ 3350176 h 3350176"/>
              <a:gd name="connsiteX4" fmla="*/ 21458 w 6475280"/>
              <a:gd name="connsiteY4" fmla="*/ 3308988 h 3350176"/>
              <a:gd name="connsiteX0" fmla="*/ 15838 w 6469660"/>
              <a:gd name="connsiteY0" fmla="*/ 3582539 h 3623727"/>
              <a:gd name="connsiteX1" fmla="*/ 0 w 6469660"/>
              <a:gd name="connsiteY1" fmla="*/ 0 h 3623727"/>
              <a:gd name="connsiteX2" fmla="*/ 5185599 w 6469660"/>
              <a:gd name="connsiteY2" fmla="*/ 273551 h 3623727"/>
              <a:gd name="connsiteX3" fmla="*/ 6469660 w 6469660"/>
              <a:gd name="connsiteY3" fmla="*/ 3623727 h 3623727"/>
              <a:gd name="connsiteX4" fmla="*/ 15838 w 6469660"/>
              <a:gd name="connsiteY4" fmla="*/ 3582539 h 3623727"/>
              <a:gd name="connsiteX0" fmla="*/ 15838 w 6469660"/>
              <a:gd name="connsiteY0" fmla="*/ 3582539 h 3623727"/>
              <a:gd name="connsiteX1" fmla="*/ 0 w 6469660"/>
              <a:gd name="connsiteY1" fmla="*/ 0 h 3623727"/>
              <a:gd name="connsiteX2" fmla="*/ 5196840 w 6469660"/>
              <a:gd name="connsiteY2" fmla="*/ 134066 h 3623727"/>
              <a:gd name="connsiteX3" fmla="*/ 6469660 w 6469660"/>
              <a:gd name="connsiteY3" fmla="*/ 3623727 h 3623727"/>
              <a:gd name="connsiteX4" fmla="*/ 15838 w 6469660"/>
              <a:gd name="connsiteY4" fmla="*/ 3582539 h 3623727"/>
              <a:gd name="connsiteX0" fmla="*/ 15838 w 6469660"/>
              <a:gd name="connsiteY0" fmla="*/ 3582539 h 3623727"/>
              <a:gd name="connsiteX1" fmla="*/ 0 w 6469660"/>
              <a:gd name="connsiteY1" fmla="*/ 0 h 3623727"/>
              <a:gd name="connsiteX2" fmla="*/ 5168738 w 6469660"/>
              <a:gd name="connsiteY2" fmla="*/ 72072 h 3623727"/>
              <a:gd name="connsiteX3" fmla="*/ 6469660 w 6469660"/>
              <a:gd name="connsiteY3" fmla="*/ 3623727 h 3623727"/>
              <a:gd name="connsiteX4" fmla="*/ 15838 w 6469660"/>
              <a:gd name="connsiteY4" fmla="*/ 3582539 h 3623727"/>
              <a:gd name="connsiteX0" fmla="*/ 529 w 6454351"/>
              <a:gd name="connsiteY0" fmla="*/ 3516286 h 3557474"/>
              <a:gd name="connsiteX1" fmla="*/ 26105 w 6454351"/>
              <a:gd name="connsiteY1" fmla="*/ 0 h 3557474"/>
              <a:gd name="connsiteX2" fmla="*/ 5153429 w 6454351"/>
              <a:gd name="connsiteY2" fmla="*/ 5819 h 3557474"/>
              <a:gd name="connsiteX3" fmla="*/ 6454351 w 6454351"/>
              <a:gd name="connsiteY3" fmla="*/ 3557474 h 3557474"/>
              <a:gd name="connsiteX4" fmla="*/ 529 w 6454351"/>
              <a:gd name="connsiteY4" fmla="*/ 3516286 h 3557474"/>
              <a:gd name="connsiteX0" fmla="*/ 468 w 6454290"/>
              <a:gd name="connsiteY0" fmla="*/ 3510467 h 3551655"/>
              <a:gd name="connsiteX1" fmla="*/ 31221 w 6454290"/>
              <a:gd name="connsiteY1" fmla="*/ 10744 h 3551655"/>
              <a:gd name="connsiteX2" fmla="*/ 5153368 w 6454290"/>
              <a:gd name="connsiteY2" fmla="*/ 0 h 3551655"/>
              <a:gd name="connsiteX3" fmla="*/ 6454290 w 6454290"/>
              <a:gd name="connsiteY3" fmla="*/ 3551655 h 3551655"/>
              <a:gd name="connsiteX4" fmla="*/ 468 w 6454290"/>
              <a:gd name="connsiteY4" fmla="*/ 3510467 h 3551655"/>
              <a:gd name="connsiteX0" fmla="*/ 608 w 6454430"/>
              <a:gd name="connsiteY0" fmla="*/ 3510467 h 3551655"/>
              <a:gd name="connsiteX1" fmla="*/ 21008 w 6454430"/>
              <a:gd name="connsiteY1" fmla="*/ 10744 h 3551655"/>
              <a:gd name="connsiteX2" fmla="*/ 5153508 w 6454430"/>
              <a:gd name="connsiteY2" fmla="*/ 0 h 3551655"/>
              <a:gd name="connsiteX3" fmla="*/ 6454430 w 6454430"/>
              <a:gd name="connsiteY3" fmla="*/ 3551655 h 3551655"/>
              <a:gd name="connsiteX4" fmla="*/ 608 w 6454430"/>
              <a:gd name="connsiteY4" fmla="*/ 3510467 h 3551655"/>
              <a:gd name="connsiteX0" fmla="*/ 419 w 6454241"/>
              <a:gd name="connsiteY0" fmla="*/ 3510467 h 3551655"/>
              <a:gd name="connsiteX1" fmla="*/ 36350 w 6454241"/>
              <a:gd name="connsiteY1" fmla="*/ 14885 h 3551655"/>
              <a:gd name="connsiteX2" fmla="*/ 5153319 w 6454241"/>
              <a:gd name="connsiteY2" fmla="*/ 0 h 3551655"/>
              <a:gd name="connsiteX3" fmla="*/ 6454241 w 6454241"/>
              <a:gd name="connsiteY3" fmla="*/ 3551655 h 3551655"/>
              <a:gd name="connsiteX4" fmla="*/ 419 w 6454241"/>
              <a:gd name="connsiteY4" fmla="*/ 3510467 h 3551655"/>
              <a:gd name="connsiteX0" fmla="*/ 1117 w 6454939"/>
              <a:gd name="connsiteY0" fmla="*/ 3510467 h 3551655"/>
              <a:gd name="connsiteX1" fmla="*/ 5988 w 6454939"/>
              <a:gd name="connsiteY1" fmla="*/ 23166 h 3551655"/>
              <a:gd name="connsiteX2" fmla="*/ 5154017 w 6454939"/>
              <a:gd name="connsiteY2" fmla="*/ 0 h 3551655"/>
              <a:gd name="connsiteX3" fmla="*/ 6454939 w 6454939"/>
              <a:gd name="connsiteY3" fmla="*/ 3551655 h 3551655"/>
              <a:gd name="connsiteX4" fmla="*/ 1117 w 6454939"/>
              <a:gd name="connsiteY4" fmla="*/ 3510467 h 3551655"/>
              <a:gd name="connsiteX0" fmla="*/ 874 w 6454696"/>
              <a:gd name="connsiteY0" fmla="*/ 3516287 h 3557475"/>
              <a:gd name="connsiteX1" fmla="*/ 10922 w 6454696"/>
              <a:gd name="connsiteY1" fmla="*/ 0 h 3557475"/>
              <a:gd name="connsiteX2" fmla="*/ 5153774 w 6454696"/>
              <a:gd name="connsiteY2" fmla="*/ 5820 h 3557475"/>
              <a:gd name="connsiteX3" fmla="*/ 6454696 w 6454696"/>
              <a:gd name="connsiteY3" fmla="*/ 3557475 h 3557475"/>
              <a:gd name="connsiteX4" fmla="*/ 874 w 6454696"/>
              <a:gd name="connsiteY4" fmla="*/ 3516287 h 3557475"/>
              <a:gd name="connsiteX0" fmla="*/ 874 w 6454696"/>
              <a:gd name="connsiteY0" fmla="*/ 3516287 h 3557475"/>
              <a:gd name="connsiteX1" fmla="*/ 10922 w 6454696"/>
              <a:gd name="connsiteY1" fmla="*/ 0 h 3557475"/>
              <a:gd name="connsiteX2" fmla="*/ 4408320 w 6454696"/>
              <a:gd name="connsiteY2" fmla="*/ 9937 h 3557475"/>
              <a:gd name="connsiteX3" fmla="*/ 6454696 w 6454696"/>
              <a:gd name="connsiteY3" fmla="*/ 3557475 h 3557475"/>
              <a:gd name="connsiteX4" fmla="*/ 874 w 6454696"/>
              <a:gd name="connsiteY4" fmla="*/ 3516287 h 3557475"/>
              <a:gd name="connsiteX0" fmla="*/ 874 w 7670007"/>
              <a:gd name="connsiteY0" fmla="*/ 3516287 h 3561453"/>
              <a:gd name="connsiteX1" fmla="*/ 10922 w 7670007"/>
              <a:gd name="connsiteY1" fmla="*/ 0 h 3561453"/>
              <a:gd name="connsiteX2" fmla="*/ 4408320 w 7670007"/>
              <a:gd name="connsiteY2" fmla="*/ 9937 h 3561453"/>
              <a:gd name="connsiteX3" fmla="*/ 7670007 w 7670007"/>
              <a:gd name="connsiteY3" fmla="*/ 3561453 h 3561453"/>
              <a:gd name="connsiteX4" fmla="*/ 874 w 7670007"/>
              <a:gd name="connsiteY4" fmla="*/ 3516287 h 3561453"/>
              <a:gd name="connsiteX0" fmla="*/ 874 w 7906067"/>
              <a:gd name="connsiteY0" fmla="*/ 3516287 h 3548044"/>
              <a:gd name="connsiteX1" fmla="*/ 10922 w 7906067"/>
              <a:gd name="connsiteY1" fmla="*/ 0 h 3548044"/>
              <a:gd name="connsiteX2" fmla="*/ 4408320 w 7906067"/>
              <a:gd name="connsiteY2" fmla="*/ 9937 h 3548044"/>
              <a:gd name="connsiteX3" fmla="*/ 7906067 w 7906067"/>
              <a:gd name="connsiteY3" fmla="*/ 3548044 h 3548044"/>
              <a:gd name="connsiteX4" fmla="*/ 874 w 7906067"/>
              <a:gd name="connsiteY4" fmla="*/ 3516287 h 3548044"/>
              <a:gd name="connsiteX0" fmla="*/ 874 w 7897637"/>
              <a:gd name="connsiteY0" fmla="*/ 3516287 h 3527930"/>
              <a:gd name="connsiteX1" fmla="*/ 10922 w 7897637"/>
              <a:gd name="connsiteY1" fmla="*/ 0 h 3527930"/>
              <a:gd name="connsiteX2" fmla="*/ 4408320 w 7897637"/>
              <a:gd name="connsiteY2" fmla="*/ 9937 h 3527930"/>
              <a:gd name="connsiteX3" fmla="*/ 7897637 w 7897637"/>
              <a:gd name="connsiteY3" fmla="*/ 3527930 h 3527930"/>
              <a:gd name="connsiteX4" fmla="*/ 874 w 7897637"/>
              <a:gd name="connsiteY4" fmla="*/ 3516287 h 3527930"/>
              <a:gd name="connsiteX0" fmla="*/ 874 w 7897637"/>
              <a:gd name="connsiteY0" fmla="*/ 3516287 h 3527930"/>
              <a:gd name="connsiteX1" fmla="*/ 10922 w 7897637"/>
              <a:gd name="connsiteY1" fmla="*/ 0 h 3527930"/>
              <a:gd name="connsiteX2" fmla="*/ 4096383 w 7897637"/>
              <a:gd name="connsiteY2" fmla="*/ 23347 h 3527930"/>
              <a:gd name="connsiteX3" fmla="*/ 7897637 w 7897637"/>
              <a:gd name="connsiteY3" fmla="*/ 3527930 h 3527930"/>
              <a:gd name="connsiteX4" fmla="*/ 874 w 7897637"/>
              <a:gd name="connsiteY4" fmla="*/ 3516287 h 3527930"/>
              <a:gd name="connsiteX0" fmla="*/ 874 w 7897637"/>
              <a:gd name="connsiteY0" fmla="*/ 3516287 h 3527930"/>
              <a:gd name="connsiteX1" fmla="*/ 10922 w 7897637"/>
              <a:gd name="connsiteY1" fmla="*/ 0 h 3527930"/>
              <a:gd name="connsiteX2" fmla="*/ 3927768 w 7897637"/>
              <a:gd name="connsiteY2" fmla="*/ 3233 h 3527930"/>
              <a:gd name="connsiteX3" fmla="*/ 7897637 w 7897637"/>
              <a:gd name="connsiteY3" fmla="*/ 3527930 h 3527930"/>
              <a:gd name="connsiteX4" fmla="*/ 874 w 7897637"/>
              <a:gd name="connsiteY4" fmla="*/ 3516287 h 3527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7637" h="3527930">
                <a:moveTo>
                  <a:pt x="874" y="3516287"/>
                </a:moveTo>
                <a:cubicBezTo>
                  <a:pt x="-4405" y="2322107"/>
                  <a:pt x="16201" y="1194180"/>
                  <a:pt x="10922" y="0"/>
                </a:cubicBezTo>
                <a:lnTo>
                  <a:pt x="3927768" y="3233"/>
                </a:lnTo>
                <a:lnTo>
                  <a:pt x="7897637" y="3527930"/>
                </a:lnTo>
                <a:lnTo>
                  <a:pt x="874" y="351628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8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"/>
              </a:spcBef>
              <a:spcAft>
                <a:spcPts val="100"/>
              </a:spcAft>
            </a:pPr>
            <a:endParaRPr lang="de-DE" sz="14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5603ADA-88F0-40E2-BE23-0F255AE854A6}"/>
              </a:ext>
            </a:extLst>
          </p:cNvPr>
          <p:cNvSpPr txBox="1">
            <a:spLocks/>
          </p:cNvSpPr>
          <p:nvPr/>
        </p:nvSpPr>
        <p:spPr>
          <a:xfrm>
            <a:off x="4389135" y="848311"/>
            <a:ext cx="7516565" cy="1794459"/>
          </a:xfrm>
          <a:prstGeom prst="rect">
            <a:avLst/>
          </a:prstGeom>
        </p:spPr>
        <p:txBody>
          <a:bodyPr anchor="ctr"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7D8C"/>
                </a:solidFill>
              </a:rPr>
              <a:t>Consolidating data across the diverse heterogenous data landscape of the Allianz group is no simple task. Apart from the obvious business alignments it requires a smart approach to managing the harmonization of data so the end goal of a single consolidated view is available.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1833965-7028-429B-A13E-CF5E10AAE4FE}"/>
              </a:ext>
            </a:extLst>
          </p:cNvPr>
          <p:cNvSpPr/>
          <p:nvPr/>
        </p:nvSpPr>
        <p:spPr>
          <a:xfrm>
            <a:off x="172148" y="1016949"/>
            <a:ext cx="4160294" cy="160090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180975">
              <a:defRPr/>
            </a:pPr>
            <a:r>
              <a:rPr lang="en-US" sz="3000" b="1" dirty="0">
                <a:solidFill>
                  <a:srgbClr val="007D8C"/>
                </a:solidFill>
              </a:rPr>
              <a:t>DATA </a:t>
            </a:r>
            <a:r>
              <a:rPr lang="en-US" sz="3000" b="1" dirty="0">
                <a:solidFill>
                  <a:srgbClr val="FF7825"/>
                </a:solidFill>
              </a:rPr>
              <a:t>HARMONIZATION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B6D7A699-FB85-4D82-8881-460FC5AFAA8A}"/>
              </a:ext>
            </a:extLst>
          </p:cNvPr>
          <p:cNvSpPr txBox="1">
            <a:spLocks/>
          </p:cNvSpPr>
          <p:nvPr/>
        </p:nvSpPr>
        <p:spPr>
          <a:xfrm>
            <a:off x="3355092" y="3926624"/>
            <a:ext cx="8229173" cy="2039810"/>
          </a:xfrm>
          <a:prstGeom prst="rect">
            <a:avLst/>
          </a:prstGeom>
        </p:spPr>
        <p:txBody>
          <a:bodyPr anchor="t"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388" marR="0" indent="-179388" algn="l" defTabSz="121917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GB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60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7061" indent="-237061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388" indent="-179388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2764" indent="-122764" algn="l" defTabSz="121917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arenR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889A"/>
                </a:solidFill>
              </a:rPr>
              <a:t>The end objective of the harmonization is the comparative analysis of data across a standardized lens. Harmonization is achieved through the ability to generate and store local to global mappings, to use these mapping in a generic and consistent way to drive reusability and simplification across the whole process. It deals with data at the master, reference, transactional and KPI levels.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F55BC3-2D78-4B88-9A70-736476407A37}"/>
              </a:ext>
            </a:extLst>
          </p:cNvPr>
          <p:cNvCxnSpPr>
            <a:cxnSpLocks/>
          </p:cNvCxnSpPr>
          <p:nvPr/>
        </p:nvCxnSpPr>
        <p:spPr>
          <a:xfrm flipH="1">
            <a:off x="1804468" y="-109728"/>
            <a:ext cx="3014420" cy="6453379"/>
          </a:xfrm>
          <a:prstGeom prst="line">
            <a:avLst/>
          </a:prstGeom>
          <a:ln w="123825" cmpd="thickThin">
            <a:gradFill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77D5BAA-C5F4-42B3-B6EA-0E37D1364660}"/>
              </a:ext>
            </a:extLst>
          </p:cNvPr>
          <p:cNvSpPr/>
          <p:nvPr/>
        </p:nvSpPr>
        <p:spPr>
          <a:xfrm>
            <a:off x="0" y="2241221"/>
            <a:ext cx="3127369" cy="720000"/>
          </a:xfrm>
          <a:custGeom>
            <a:avLst/>
            <a:gdLst>
              <a:gd name="connsiteX0" fmla="*/ 0 w 3429000"/>
              <a:gd name="connsiteY0" fmla="*/ 0 h 731520"/>
              <a:gd name="connsiteX1" fmla="*/ 3429000 w 3429000"/>
              <a:gd name="connsiteY1" fmla="*/ 0 h 731520"/>
              <a:gd name="connsiteX2" fmla="*/ 3429000 w 3429000"/>
              <a:gd name="connsiteY2" fmla="*/ 731520 h 731520"/>
              <a:gd name="connsiteX3" fmla="*/ 0 w 3429000"/>
              <a:gd name="connsiteY3" fmla="*/ 731520 h 731520"/>
              <a:gd name="connsiteX4" fmla="*/ 0 w 3429000"/>
              <a:gd name="connsiteY4" fmla="*/ 0 h 731520"/>
              <a:gd name="connsiteX0" fmla="*/ 0 w 3429000"/>
              <a:gd name="connsiteY0" fmla="*/ 0 h 731520"/>
              <a:gd name="connsiteX1" fmla="*/ 3429000 w 3429000"/>
              <a:gd name="connsiteY1" fmla="*/ 0 h 731520"/>
              <a:gd name="connsiteX2" fmla="*/ 3108960 w 3429000"/>
              <a:gd name="connsiteY2" fmla="*/ 731520 h 731520"/>
              <a:gd name="connsiteX3" fmla="*/ 0 w 3429000"/>
              <a:gd name="connsiteY3" fmla="*/ 731520 h 731520"/>
              <a:gd name="connsiteX4" fmla="*/ 0 w 3429000"/>
              <a:gd name="connsiteY4" fmla="*/ 0 h 731520"/>
              <a:gd name="connsiteX0" fmla="*/ 0 w 3429000"/>
              <a:gd name="connsiteY0" fmla="*/ 0 h 731520"/>
              <a:gd name="connsiteX1" fmla="*/ 3429000 w 3429000"/>
              <a:gd name="connsiteY1" fmla="*/ 0 h 731520"/>
              <a:gd name="connsiteX2" fmla="*/ 3072384 w 3429000"/>
              <a:gd name="connsiteY2" fmla="*/ 722376 h 731520"/>
              <a:gd name="connsiteX3" fmla="*/ 0 w 3429000"/>
              <a:gd name="connsiteY3" fmla="*/ 731520 h 731520"/>
              <a:gd name="connsiteX4" fmla="*/ 0 w 342900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0" h="731520">
                <a:moveTo>
                  <a:pt x="0" y="0"/>
                </a:moveTo>
                <a:lnTo>
                  <a:pt x="3429000" y="0"/>
                </a:lnTo>
                <a:lnTo>
                  <a:pt x="3072384" y="722376"/>
                </a:lnTo>
                <a:lnTo>
                  <a:pt x="0" y="73152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BBEF92-6D6C-46A1-A39B-646DA29F1C9A}"/>
              </a:ext>
            </a:extLst>
          </p:cNvPr>
          <p:cNvSpPr/>
          <p:nvPr/>
        </p:nvSpPr>
        <p:spPr>
          <a:xfrm>
            <a:off x="3557122" y="2915553"/>
            <a:ext cx="8633291" cy="738288"/>
          </a:xfrm>
          <a:custGeom>
            <a:avLst/>
            <a:gdLst>
              <a:gd name="connsiteX0" fmla="*/ 0 w 9427464"/>
              <a:gd name="connsiteY0" fmla="*/ 0 h 720000"/>
              <a:gd name="connsiteX1" fmla="*/ 9427464 w 9427464"/>
              <a:gd name="connsiteY1" fmla="*/ 0 h 720000"/>
              <a:gd name="connsiteX2" fmla="*/ 9427464 w 9427464"/>
              <a:gd name="connsiteY2" fmla="*/ 720000 h 720000"/>
              <a:gd name="connsiteX3" fmla="*/ 0 w 9427464"/>
              <a:gd name="connsiteY3" fmla="*/ 720000 h 720000"/>
              <a:gd name="connsiteX4" fmla="*/ 0 w 9427464"/>
              <a:gd name="connsiteY4" fmla="*/ 0 h 720000"/>
              <a:gd name="connsiteX0" fmla="*/ 329184 w 9427464"/>
              <a:gd name="connsiteY0" fmla="*/ 0 h 720000"/>
              <a:gd name="connsiteX1" fmla="*/ 9427464 w 9427464"/>
              <a:gd name="connsiteY1" fmla="*/ 0 h 720000"/>
              <a:gd name="connsiteX2" fmla="*/ 9427464 w 9427464"/>
              <a:gd name="connsiteY2" fmla="*/ 720000 h 720000"/>
              <a:gd name="connsiteX3" fmla="*/ 0 w 9427464"/>
              <a:gd name="connsiteY3" fmla="*/ 720000 h 720000"/>
              <a:gd name="connsiteX4" fmla="*/ 329184 w 9427464"/>
              <a:gd name="connsiteY4" fmla="*/ 0 h 720000"/>
              <a:gd name="connsiteX0" fmla="*/ 402336 w 9427464"/>
              <a:gd name="connsiteY0" fmla="*/ 0 h 738288"/>
              <a:gd name="connsiteX1" fmla="*/ 9427464 w 9427464"/>
              <a:gd name="connsiteY1" fmla="*/ 18288 h 738288"/>
              <a:gd name="connsiteX2" fmla="*/ 9427464 w 9427464"/>
              <a:gd name="connsiteY2" fmla="*/ 738288 h 738288"/>
              <a:gd name="connsiteX3" fmla="*/ 0 w 9427464"/>
              <a:gd name="connsiteY3" fmla="*/ 738288 h 738288"/>
              <a:gd name="connsiteX4" fmla="*/ 402336 w 9427464"/>
              <a:gd name="connsiteY4" fmla="*/ 0 h 73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27464" h="738288">
                <a:moveTo>
                  <a:pt x="402336" y="0"/>
                </a:moveTo>
                <a:lnTo>
                  <a:pt x="9427464" y="18288"/>
                </a:lnTo>
                <a:lnTo>
                  <a:pt x="9427464" y="738288"/>
                </a:lnTo>
                <a:lnTo>
                  <a:pt x="0" y="738288"/>
                </a:lnTo>
                <a:lnTo>
                  <a:pt x="402336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D11A42-7E5E-4615-A00A-C5250A84B895}"/>
              </a:ext>
            </a:extLst>
          </p:cNvPr>
          <p:cNvGrpSpPr/>
          <p:nvPr/>
        </p:nvGrpSpPr>
        <p:grpSpPr>
          <a:xfrm>
            <a:off x="3621166" y="1414898"/>
            <a:ext cx="630774" cy="630774"/>
            <a:chOff x="3621166" y="1414898"/>
            <a:chExt cx="630774" cy="63077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B2EBD4A-70B1-4221-9E5F-BB75257268E1}"/>
                </a:ext>
              </a:extLst>
            </p:cNvPr>
            <p:cNvSpPr/>
            <p:nvPr/>
          </p:nvSpPr>
          <p:spPr>
            <a:xfrm>
              <a:off x="3621166" y="1414898"/>
              <a:ext cx="630774" cy="6307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100"/>
                </a:spcBef>
                <a:spcAft>
                  <a:spcPts val="100"/>
                </a:spcAft>
              </a:pPr>
              <a:endParaRPr lang="de-DE" sz="1400" dirty="0">
                <a:solidFill>
                  <a:schemeClr val="tx2"/>
                </a:solidFill>
              </a:endParaRPr>
            </a:p>
          </p:txBody>
        </p:sp>
        <p:pic>
          <p:nvPicPr>
            <p:cNvPr id="14" name="Graphic 13" descr="Books">
              <a:extLst>
                <a:ext uri="{FF2B5EF4-FFF2-40B4-BE49-F238E27FC236}">
                  <a16:creationId xmlns:a16="http://schemas.microsoft.com/office/drawing/2014/main" id="{5FA98036-6835-49DB-B217-2AC6E1D87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86385" y="1479360"/>
              <a:ext cx="500336" cy="500336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69239F0-A252-4877-BE06-B2BC27529EDE}"/>
              </a:ext>
            </a:extLst>
          </p:cNvPr>
          <p:cNvSpPr/>
          <p:nvPr/>
        </p:nvSpPr>
        <p:spPr>
          <a:xfrm>
            <a:off x="1527048" y="6316219"/>
            <a:ext cx="859536" cy="176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2BF5A06-DC2B-4D32-8583-B66396486F8C}"/>
              </a:ext>
            </a:extLst>
          </p:cNvPr>
          <p:cNvGrpSpPr/>
          <p:nvPr/>
        </p:nvGrpSpPr>
        <p:grpSpPr>
          <a:xfrm>
            <a:off x="2395573" y="3998768"/>
            <a:ext cx="630774" cy="630774"/>
            <a:chOff x="3621166" y="1414898"/>
            <a:chExt cx="630774" cy="63077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F8823A5-61EE-4031-A8A4-ED822C0E75D9}"/>
                </a:ext>
              </a:extLst>
            </p:cNvPr>
            <p:cNvSpPr/>
            <p:nvPr/>
          </p:nvSpPr>
          <p:spPr>
            <a:xfrm>
              <a:off x="3621166" y="1414898"/>
              <a:ext cx="630774" cy="63077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spcBef>
                  <a:spcPts val="100"/>
                </a:spcBef>
                <a:spcAft>
                  <a:spcPts val="100"/>
                </a:spcAft>
              </a:pPr>
              <a:endParaRPr lang="de-DE" sz="1400" dirty="0">
                <a:solidFill>
                  <a:schemeClr val="tx2"/>
                </a:solidFill>
              </a:endParaRPr>
            </a:p>
          </p:txBody>
        </p:sp>
        <p:pic>
          <p:nvPicPr>
            <p:cNvPr id="38" name="Graphic 37" descr="Workflow">
              <a:extLst>
                <a:ext uri="{FF2B5EF4-FFF2-40B4-BE49-F238E27FC236}">
                  <a16:creationId xmlns:a16="http://schemas.microsoft.com/office/drawing/2014/main" id="{9C9B1956-D64E-446D-8BE0-72DC04816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6385" y="1479360"/>
              <a:ext cx="500336" cy="500336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72EC173-2CC6-4731-9FE8-B49FD22F8DAD}"/>
              </a:ext>
            </a:extLst>
          </p:cNvPr>
          <p:cNvGrpSpPr>
            <a:grpSpLocks noChangeAspect="1"/>
          </p:cNvGrpSpPr>
          <p:nvPr/>
        </p:nvGrpSpPr>
        <p:grpSpPr>
          <a:xfrm>
            <a:off x="206707" y="2241221"/>
            <a:ext cx="720000" cy="720000"/>
            <a:chOff x="1787649" y="2566160"/>
            <a:chExt cx="536571" cy="53657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4EA8D4D-1AFC-4518-A0C8-ABE37990627B}"/>
                </a:ext>
              </a:extLst>
            </p:cNvPr>
            <p:cNvSpPr/>
            <p:nvPr/>
          </p:nvSpPr>
          <p:spPr>
            <a:xfrm>
              <a:off x="1787649" y="2566160"/>
              <a:ext cx="536571" cy="5365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FF934F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1" name="Graphic 40" descr="Rocket">
              <a:extLst>
                <a:ext uri="{FF2B5EF4-FFF2-40B4-BE49-F238E27FC236}">
                  <a16:creationId xmlns:a16="http://schemas.microsoft.com/office/drawing/2014/main" id="{3FA15C85-9692-4BF5-ACEC-BDAA83A1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46898" y="2640170"/>
              <a:ext cx="388550" cy="388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823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4324DFD-6D7F-4B9A-887A-1F6E192E9D27}"/>
              </a:ext>
            </a:extLst>
          </p:cNvPr>
          <p:cNvSpPr/>
          <p:nvPr/>
        </p:nvSpPr>
        <p:spPr>
          <a:xfrm>
            <a:off x="297123" y="6178460"/>
            <a:ext cx="7725436" cy="378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100" dirty="0">
              <a:solidFill>
                <a:schemeClr val="tx2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494557-0995-40F4-8792-EC57D8B738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C99FC9-4C97-4C70-B659-D825828B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7825"/>
                </a:solidFill>
              </a:rPr>
              <a:t>Harmonising Data </a:t>
            </a:r>
            <a:r>
              <a:rPr lang="en-GB" dirty="0"/>
              <a:t>for Global Solutions</a:t>
            </a:r>
            <a:br>
              <a:rPr lang="en-GB" dirty="0"/>
            </a:br>
            <a:r>
              <a:rPr lang="en-GB" dirty="0"/>
              <a:t>TaSKS FOR EXTENDING TO NEW USE CASES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D6AB2-CFBB-4859-BE51-DBD6A1D927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7A76C19-2E56-4B3C-AC41-17E5DAC4FAAD}"/>
              </a:ext>
            </a:extLst>
          </p:cNvPr>
          <p:cNvSpPr/>
          <p:nvPr/>
        </p:nvSpPr>
        <p:spPr>
          <a:xfrm>
            <a:off x="252550" y="1442367"/>
            <a:ext cx="10203300" cy="3632132"/>
          </a:xfrm>
          <a:prstGeom prst="roundRect">
            <a:avLst>
              <a:gd name="adj" fmla="val 3556"/>
            </a:avLst>
          </a:prstGeom>
          <a:solidFill>
            <a:srgbClr val="F4F2F2"/>
          </a:solidFill>
          <a:ln>
            <a:noFill/>
          </a:ln>
          <a:effectLst>
            <a:outerShdw blurRad="241300" dist="190500" dir="8100000" algn="tr" rotWithShape="0">
              <a:prstClr val="black">
                <a:alpha val="32000"/>
              </a:prstClr>
            </a:outerShdw>
          </a:effectLst>
        </p:spPr>
        <p:txBody>
    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ounded Rectangle 53">
            <a:extLst>
              <a:ext uri="{FF2B5EF4-FFF2-40B4-BE49-F238E27FC236}">
                <a16:creationId xmlns:a16="http://schemas.microsoft.com/office/drawing/2014/main" id="{14D12202-DDA9-4F18-90E0-E17323A88687}"/>
              </a:ext>
            </a:extLst>
          </p:cNvPr>
          <p:cNvSpPr/>
          <p:nvPr/>
        </p:nvSpPr>
        <p:spPr>
          <a:xfrm>
            <a:off x="416812" y="1468195"/>
            <a:ext cx="2374708" cy="3532911"/>
          </a:xfrm>
          <a:prstGeom prst="roundRect">
            <a:avLst>
              <a:gd name="adj" fmla="val 4425"/>
            </a:avLst>
          </a:prstGeom>
          <a:solidFill>
            <a:srgbClr val="008B9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107961" tIns="0" rIns="108000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GB" sz="1400" b="1" dirty="0">
                <a:solidFill>
                  <a:srgbClr val="FFFFFF"/>
                </a:solidFill>
                <a:latin typeface="Arial"/>
              </a:rPr>
              <a:t>Data source ecosystem</a:t>
            </a:r>
          </a:p>
        </p:txBody>
      </p:sp>
      <p:sp>
        <p:nvSpPr>
          <p:cNvPr id="41" name="Rounded Rectangle 8">
            <a:extLst>
              <a:ext uri="{FF2B5EF4-FFF2-40B4-BE49-F238E27FC236}">
                <a16:creationId xmlns:a16="http://schemas.microsoft.com/office/drawing/2014/main" id="{2C597A24-70DD-4BB9-BF37-87FAFEFE6F19}"/>
              </a:ext>
            </a:extLst>
          </p:cNvPr>
          <p:cNvSpPr/>
          <p:nvPr/>
        </p:nvSpPr>
        <p:spPr>
          <a:xfrm>
            <a:off x="3096546" y="1497018"/>
            <a:ext cx="7160842" cy="2608263"/>
          </a:xfrm>
          <a:prstGeom prst="roundRect">
            <a:avLst>
              <a:gd name="adj" fmla="val 5051"/>
            </a:avLst>
          </a:prstGeom>
          <a:solidFill>
            <a:srgbClr val="008B9E"/>
          </a:solidFill>
          <a:ln>
            <a:noFill/>
          </a:ln>
        </p:spPr>
        <p:txBody>
          <a:bodyPr rot="0" spcFirstLastPara="0" vertOverflow="overflow" horzOverflow="overflow" vert="horz" wrap="square" lIns="107961" tIns="0" rIns="108000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Layer</a:t>
            </a:r>
          </a:p>
        </p:txBody>
      </p:sp>
      <p:sp>
        <p:nvSpPr>
          <p:cNvPr id="42" name="Rounded Rectangle 22">
            <a:extLst>
              <a:ext uri="{FF2B5EF4-FFF2-40B4-BE49-F238E27FC236}">
                <a16:creationId xmlns:a16="http://schemas.microsoft.com/office/drawing/2014/main" id="{9B52D650-B427-4272-B613-E49D437B4CE3}"/>
              </a:ext>
            </a:extLst>
          </p:cNvPr>
          <p:cNvSpPr/>
          <p:nvPr/>
        </p:nvSpPr>
        <p:spPr>
          <a:xfrm>
            <a:off x="3182621" y="2527090"/>
            <a:ext cx="6987350" cy="1521728"/>
          </a:xfrm>
          <a:prstGeom prst="roundRect">
            <a:avLst>
              <a:gd name="adj" fmla="val 6025"/>
            </a:avLst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Harmonized</a:t>
            </a:r>
            <a:b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/Refined</a:t>
            </a:r>
          </a:p>
        </p:txBody>
      </p:sp>
      <p:sp>
        <p:nvSpPr>
          <p:cNvPr id="43" name="Rounded Rectangle 8">
            <a:extLst>
              <a:ext uri="{FF2B5EF4-FFF2-40B4-BE49-F238E27FC236}">
                <a16:creationId xmlns:a16="http://schemas.microsoft.com/office/drawing/2014/main" id="{9AB9BC97-A36F-4442-A26D-98389FB5E908}"/>
              </a:ext>
            </a:extLst>
          </p:cNvPr>
          <p:cNvSpPr/>
          <p:nvPr/>
        </p:nvSpPr>
        <p:spPr>
          <a:xfrm>
            <a:off x="3193669" y="1814104"/>
            <a:ext cx="6980894" cy="636730"/>
          </a:xfrm>
          <a:prstGeom prst="roundRect">
            <a:avLst>
              <a:gd name="adj" fmla="val 9006"/>
            </a:avLst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Consumption</a:t>
            </a:r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E0937ECE-CB22-4948-B3FD-E76FF5B3E6B1}"/>
              </a:ext>
            </a:extLst>
          </p:cNvPr>
          <p:cNvSpPr/>
          <p:nvPr/>
        </p:nvSpPr>
        <p:spPr>
          <a:xfrm>
            <a:off x="3261483" y="3239459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 err="1">
                <a:solidFill>
                  <a:schemeClr val="tx2"/>
                </a:solidFill>
                <a:latin typeface="Arial"/>
              </a:rPr>
              <a:t>Claim_nb</a:t>
            </a:r>
            <a:r>
              <a:rPr lang="en-GB" sz="1100" dirty="0">
                <a:solidFill>
                  <a:schemeClr val="tx2"/>
                </a:solidFill>
                <a:latin typeface="Arial"/>
              </a:rPr>
              <a:t>: 231344 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Rounded Rectangle 25">
            <a:extLst>
              <a:ext uri="{FF2B5EF4-FFF2-40B4-BE49-F238E27FC236}">
                <a16:creationId xmlns:a16="http://schemas.microsoft.com/office/drawing/2014/main" id="{2DDEDA49-D757-4F21-BEA5-727BB704D066}"/>
              </a:ext>
            </a:extLst>
          </p:cNvPr>
          <p:cNvSpPr/>
          <p:nvPr/>
        </p:nvSpPr>
        <p:spPr>
          <a:xfrm>
            <a:off x="5316116" y="3239459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Open,</a:t>
            </a:r>
          </a:p>
        </p:txBody>
      </p:sp>
      <p:sp>
        <p:nvSpPr>
          <p:cNvPr id="63" name="Rounded Rectangle 25">
            <a:extLst>
              <a:ext uri="{FF2B5EF4-FFF2-40B4-BE49-F238E27FC236}">
                <a16:creationId xmlns:a16="http://schemas.microsoft.com/office/drawing/2014/main" id="{22E093B4-9F84-4F5A-AE80-29DA8E21446E}"/>
              </a:ext>
            </a:extLst>
          </p:cNvPr>
          <p:cNvSpPr/>
          <p:nvPr/>
        </p:nvSpPr>
        <p:spPr>
          <a:xfrm>
            <a:off x="7409282" y="3239459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300 USD</a:t>
            </a:r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9EF78FE8-B6C1-46F9-A6D6-2B76E0C0500F}"/>
              </a:ext>
            </a:extLst>
          </p:cNvPr>
          <p:cNvSpPr/>
          <p:nvPr/>
        </p:nvSpPr>
        <p:spPr>
          <a:xfrm>
            <a:off x="3635770" y="3495147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Claim_ID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ACXD3</a:t>
            </a:r>
          </a:p>
        </p:txBody>
      </p:sp>
      <p:sp>
        <p:nvSpPr>
          <p:cNvPr id="65" name="Rounded Rectangle 25">
            <a:extLst>
              <a:ext uri="{FF2B5EF4-FFF2-40B4-BE49-F238E27FC236}">
                <a16:creationId xmlns:a16="http://schemas.microsoft.com/office/drawing/2014/main" id="{FC131D14-99A9-42C5-9F6D-DD7BFA904B2E}"/>
              </a:ext>
            </a:extLst>
          </p:cNvPr>
          <p:cNvSpPr/>
          <p:nvPr/>
        </p:nvSpPr>
        <p:spPr>
          <a:xfrm>
            <a:off x="5594379" y="3495147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0</a:t>
            </a:r>
          </a:p>
        </p:txBody>
      </p:sp>
      <p:sp>
        <p:nvSpPr>
          <p:cNvPr id="66" name="Rounded Rectangle 25">
            <a:extLst>
              <a:ext uri="{FF2B5EF4-FFF2-40B4-BE49-F238E27FC236}">
                <a16:creationId xmlns:a16="http://schemas.microsoft.com/office/drawing/2014/main" id="{F779E81B-159E-48C5-B1F4-E7C2FE983A04}"/>
              </a:ext>
            </a:extLst>
          </p:cNvPr>
          <p:cNvSpPr/>
          <p:nvPr/>
        </p:nvSpPr>
        <p:spPr>
          <a:xfrm>
            <a:off x="7602542" y="3495147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200 Euro</a:t>
            </a:r>
          </a:p>
        </p:txBody>
      </p:sp>
      <p:sp>
        <p:nvSpPr>
          <p:cNvPr id="67" name="Rounded Rectangle 25">
            <a:extLst>
              <a:ext uri="{FF2B5EF4-FFF2-40B4-BE49-F238E27FC236}">
                <a16:creationId xmlns:a16="http://schemas.microsoft.com/office/drawing/2014/main" id="{2D9A680F-3816-48A1-AA41-8F456C72E488}"/>
              </a:ext>
            </a:extLst>
          </p:cNvPr>
          <p:cNvSpPr/>
          <p:nvPr/>
        </p:nvSpPr>
        <p:spPr>
          <a:xfrm>
            <a:off x="3881114" y="3750835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>
                <a:solidFill>
                  <a:schemeClr val="tx2"/>
                </a:solidFill>
                <a:latin typeface="Arial"/>
              </a:rPr>
              <a:t>ID</a:t>
            </a: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Claim300</a:t>
            </a:r>
          </a:p>
        </p:txBody>
      </p:sp>
      <p:sp>
        <p:nvSpPr>
          <p:cNvPr id="68" name="Rounded Rectangle 25">
            <a:extLst>
              <a:ext uri="{FF2B5EF4-FFF2-40B4-BE49-F238E27FC236}">
                <a16:creationId xmlns:a16="http://schemas.microsoft.com/office/drawing/2014/main" id="{C429583C-08D1-4E64-BC73-6A1D61C2C179}"/>
              </a:ext>
            </a:extLst>
          </p:cNvPr>
          <p:cNvSpPr/>
          <p:nvPr/>
        </p:nvSpPr>
        <p:spPr>
          <a:xfrm>
            <a:off x="5834036" y="3750835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Run</a:t>
            </a:r>
          </a:p>
        </p:txBody>
      </p:sp>
      <p:sp>
        <p:nvSpPr>
          <p:cNvPr id="69" name="Rounded Rectangle 25">
            <a:extLst>
              <a:ext uri="{FF2B5EF4-FFF2-40B4-BE49-F238E27FC236}">
                <a16:creationId xmlns:a16="http://schemas.microsoft.com/office/drawing/2014/main" id="{83244B6D-1880-4326-B219-E15BF0BFA4A9}"/>
              </a:ext>
            </a:extLst>
          </p:cNvPr>
          <p:cNvSpPr/>
          <p:nvPr/>
        </p:nvSpPr>
        <p:spPr>
          <a:xfrm>
            <a:off x="7759789" y="3750835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132 Euro</a:t>
            </a:r>
          </a:p>
        </p:txBody>
      </p:sp>
      <p:sp>
        <p:nvSpPr>
          <p:cNvPr id="70" name="Rounded Rectangle 25">
            <a:extLst>
              <a:ext uri="{FF2B5EF4-FFF2-40B4-BE49-F238E27FC236}">
                <a16:creationId xmlns:a16="http://schemas.microsoft.com/office/drawing/2014/main" id="{2252B7E8-4506-40C0-A8A1-5237CF437A8B}"/>
              </a:ext>
            </a:extLst>
          </p:cNvPr>
          <p:cNvSpPr/>
          <p:nvPr/>
        </p:nvSpPr>
        <p:spPr>
          <a:xfrm>
            <a:off x="4126458" y="2620982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 err="1">
                <a:solidFill>
                  <a:schemeClr val="tx2"/>
                </a:solidFill>
                <a:latin typeface="Arial"/>
              </a:rPr>
              <a:t>ClaimID</a:t>
            </a:r>
            <a:r>
              <a:rPr lang="en-GB" sz="1100" dirty="0">
                <a:solidFill>
                  <a:schemeClr val="tx2"/>
                </a:solidFill>
                <a:latin typeface="Arial"/>
              </a:rPr>
              <a:t>: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1" name="Rounded Rectangle 25">
            <a:extLst>
              <a:ext uri="{FF2B5EF4-FFF2-40B4-BE49-F238E27FC236}">
                <a16:creationId xmlns:a16="http://schemas.microsoft.com/office/drawing/2014/main" id="{C56A731E-51B5-43D8-A7BD-5C3AB4A702BB}"/>
              </a:ext>
            </a:extLst>
          </p:cNvPr>
          <p:cNvSpPr/>
          <p:nvPr/>
        </p:nvSpPr>
        <p:spPr>
          <a:xfrm>
            <a:off x="5763606" y="2617019"/>
            <a:ext cx="143843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</a:t>
            </a:r>
            <a:r>
              <a:rPr kumimoji="0" lang="en-GB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open,close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Rounded Rectangle 25">
            <a:extLst>
              <a:ext uri="{FF2B5EF4-FFF2-40B4-BE49-F238E27FC236}">
                <a16:creationId xmlns:a16="http://schemas.microsoft.com/office/drawing/2014/main" id="{035363F0-239B-4226-9BA2-A8524B857045}"/>
              </a:ext>
            </a:extLst>
          </p:cNvPr>
          <p:cNvSpPr/>
          <p:nvPr/>
        </p:nvSpPr>
        <p:spPr>
          <a:xfrm>
            <a:off x="7716282" y="2623152"/>
            <a:ext cx="136800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Euro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5B7F9B0-E017-45DA-8A74-C4C0C0228CC2}"/>
              </a:ext>
            </a:extLst>
          </p:cNvPr>
          <p:cNvCxnSpPr>
            <a:cxnSpLocks/>
          </p:cNvCxnSpPr>
          <p:nvPr/>
        </p:nvCxnSpPr>
        <p:spPr>
          <a:xfrm flipV="1">
            <a:off x="4331296" y="2851512"/>
            <a:ext cx="0" cy="387948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0036A35-DEDF-48EF-BE55-84D41C181340}"/>
              </a:ext>
            </a:extLst>
          </p:cNvPr>
          <p:cNvCxnSpPr>
            <a:cxnSpLocks/>
          </p:cNvCxnSpPr>
          <p:nvPr/>
        </p:nvCxnSpPr>
        <p:spPr>
          <a:xfrm flipV="1">
            <a:off x="4740713" y="2851512"/>
            <a:ext cx="0" cy="66048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77">
            <a:extLst>
              <a:ext uri="{FF2B5EF4-FFF2-40B4-BE49-F238E27FC236}">
                <a16:creationId xmlns:a16="http://schemas.microsoft.com/office/drawing/2014/main" id="{CBB51988-1359-42E0-B259-1FCCCF3054D7}"/>
              </a:ext>
            </a:extLst>
          </p:cNvPr>
          <p:cNvCxnSpPr>
            <a:cxnSpLocks/>
          </p:cNvCxnSpPr>
          <p:nvPr/>
        </p:nvCxnSpPr>
        <p:spPr>
          <a:xfrm flipV="1">
            <a:off x="5101628" y="2833019"/>
            <a:ext cx="0" cy="906642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25">
            <a:extLst>
              <a:ext uri="{FF2B5EF4-FFF2-40B4-BE49-F238E27FC236}">
                <a16:creationId xmlns:a16="http://schemas.microsoft.com/office/drawing/2014/main" id="{342BD035-6F61-487A-8961-62F7D8424936}"/>
              </a:ext>
            </a:extLst>
          </p:cNvPr>
          <p:cNvSpPr/>
          <p:nvPr/>
        </p:nvSpPr>
        <p:spPr>
          <a:xfrm>
            <a:off x="5058108" y="2635829"/>
            <a:ext cx="436350" cy="182342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" name="Rounded Rectangle 25">
            <a:extLst>
              <a:ext uri="{FF2B5EF4-FFF2-40B4-BE49-F238E27FC236}">
                <a16:creationId xmlns:a16="http://schemas.microsoft.com/office/drawing/2014/main" id="{06BB28F9-170C-441F-9B4D-3EDDEC01C469}"/>
              </a:ext>
            </a:extLst>
          </p:cNvPr>
          <p:cNvSpPr/>
          <p:nvPr/>
        </p:nvSpPr>
        <p:spPr>
          <a:xfrm>
            <a:off x="5834036" y="2640644"/>
            <a:ext cx="369735" cy="168911"/>
          </a:xfrm>
          <a:prstGeom prst="roundRect">
            <a:avLst>
              <a:gd name="adj" fmla="val 7688"/>
            </a:avLst>
          </a:prstGeom>
          <a:noFill/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B2C5F94-EE3F-42AD-AEB3-0F9E90E54E98}"/>
              </a:ext>
            </a:extLst>
          </p:cNvPr>
          <p:cNvCxnSpPr>
            <a:cxnSpLocks/>
          </p:cNvCxnSpPr>
          <p:nvPr/>
        </p:nvCxnSpPr>
        <p:spPr>
          <a:xfrm flipV="1">
            <a:off x="6354305" y="2851512"/>
            <a:ext cx="0" cy="387948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6A10005-8AD9-415C-8461-538B17DD166D}"/>
              </a:ext>
            </a:extLst>
          </p:cNvPr>
          <p:cNvCxnSpPr>
            <a:cxnSpLocks/>
          </p:cNvCxnSpPr>
          <p:nvPr/>
        </p:nvCxnSpPr>
        <p:spPr>
          <a:xfrm flipV="1">
            <a:off x="6763722" y="2851512"/>
            <a:ext cx="0" cy="66048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77">
            <a:extLst>
              <a:ext uri="{FF2B5EF4-FFF2-40B4-BE49-F238E27FC236}">
                <a16:creationId xmlns:a16="http://schemas.microsoft.com/office/drawing/2014/main" id="{A662F83F-C786-4252-B19D-C11C4821BFE3}"/>
              </a:ext>
            </a:extLst>
          </p:cNvPr>
          <p:cNvCxnSpPr>
            <a:cxnSpLocks/>
          </p:cNvCxnSpPr>
          <p:nvPr/>
        </p:nvCxnSpPr>
        <p:spPr>
          <a:xfrm flipV="1">
            <a:off x="7124637" y="2833019"/>
            <a:ext cx="0" cy="906642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9846AED-AD6C-441C-9A68-4F51D3004E74}"/>
              </a:ext>
            </a:extLst>
          </p:cNvPr>
          <p:cNvCxnSpPr>
            <a:cxnSpLocks/>
          </p:cNvCxnSpPr>
          <p:nvPr/>
        </p:nvCxnSpPr>
        <p:spPr>
          <a:xfrm flipV="1">
            <a:off x="8217968" y="2851512"/>
            <a:ext cx="0" cy="387948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B01EFE1-444B-45B3-911C-992AD68E32D4}"/>
              </a:ext>
            </a:extLst>
          </p:cNvPr>
          <p:cNvCxnSpPr>
            <a:cxnSpLocks/>
          </p:cNvCxnSpPr>
          <p:nvPr/>
        </p:nvCxnSpPr>
        <p:spPr>
          <a:xfrm flipV="1">
            <a:off x="8627385" y="2851512"/>
            <a:ext cx="0" cy="660484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77">
            <a:extLst>
              <a:ext uri="{FF2B5EF4-FFF2-40B4-BE49-F238E27FC236}">
                <a16:creationId xmlns:a16="http://schemas.microsoft.com/office/drawing/2014/main" id="{DA1D7DBC-6E1F-401D-875C-01936B282E1F}"/>
              </a:ext>
            </a:extLst>
          </p:cNvPr>
          <p:cNvCxnSpPr>
            <a:cxnSpLocks/>
          </p:cNvCxnSpPr>
          <p:nvPr/>
        </p:nvCxnSpPr>
        <p:spPr>
          <a:xfrm flipV="1">
            <a:off x="8988300" y="2833019"/>
            <a:ext cx="0" cy="906642"/>
          </a:xfrm>
          <a:prstGeom prst="straightConnector1">
            <a:avLst/>
          </a:prstGeom>
          <a:ln w="127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25">
            <a:extLst>
              <a:ext uri="{FF2B5EF4-FFF2-40B4-BE49-F238E27FC236}">
                <a16:creationId xmlns:a16="http://schemas.microsoft.com/office/drawing/2014/main" id="{2CD4BAD0-FE0F-4814-B231-63AC6EDD74DB}"/>
              </a:ext>
            </a:extLst>
          </p:cNvPr>
          <p:cNvSpPr/>
          <p:nvPr/>
        </p:nvSpPr>
        <p:spPr>
          <a:xfrm>
            <a:off x="3289540" y="2038701"/>
            <a:ext cx="165600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GB" sz="1100" dirty="0" err="1">
                <a:solidFill>
                  <a:schemeClr val="tx2"/>
                </a:solidFill>
                <a:latin typeface="Arial"/>
              </a:rPr>
              <a:t>ClaimID</a:t>
            </a:r>
            <a:r>
              <a:rPr lang="en-GB" sz="1100" dirty="0">
                <a:solidFill>
                  <a:schemeClr val="tx2"/>
                </a:solidFill>
                <a:latin typeface="Arial"/>
              </a:rPr>
              <a:t>: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" name="Rounded Rectangle 25">
            <a:extLst>
              <a:ext uri="{FF2B5EF4-FFF2-40B4-BE49-F238E27FC236}">
                <a16:creationId xmlns:a16="http://schemas.microsoft.com/office/drawing/2014/main" id="{17150F2D-1F93-4701-A402-6537735B05DC}"/>
              </a:ext>
            </a:extLst>
          </p:cNvPr>
          <p:cNvSpPr/>
          <p:nvPr/>
        </p:nvSpPr>
        <p:spPr>
          <a:xfrm>
            <a:off x="5282286" y="2038701"/>
            <a:ext cx="165600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</a:t>
            </a:r>
          </a:p>
        </p:txBody>
      </p:sp>
      <p:sp>
        <p:nvSpPr>
          <p:cNvPr id="116" name="Rounded Rectangle 25">
            <a:extLst>
              <a:ext uri="{FF2B5EF4-FFF2-40B4-BE49-F238E27FC236}">
                <a16:creationId xmlns:a16="http://schemas.microsoft.com/office/drawing/2014/main" id="{A10FA364-179A-4A9C-A882-06CFE7F01CF4}"/>
              </a:ext>
            </a:extLst>
          </p:cNvPr>
          <p:cNvSpPr/>
          <p:nvPr/>
        </p:nvSpPr>
        <p:spPr>
          <a:xfrm>
            <a:off x="5925418" y="2062246"/>
            <a:ext cx="369735" cy="168911"/>
          </a:xfrm>
          <a:prstGeom prst="roundRect">
            <a:avLst>
              <a:gd name="adj" fmla="val 7688"/>
            </a:avLst>
          </a:prstGeom>
          <a:noFill/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7" name="Rounded Rectangle 25">
            <a:extLst>
              <a:ext uri="{FF2B5EF4-FFF2-40B4-BE49-F238E27FC236}">
                <a16:creationId xmlns:a16="http://schemas.microsoft.com/office/drawing/2014/main" id="{9DD400E4-2ADE-48F4-9A18-F1E615565239}"/>
              </a:ext>
            </a:extLst>
          </p:cNvPr>
          <p:cNvSpPr/>
          <p:nvPr/>
        </p:nvSpPr>
        <p:spPr>
          <a:xfrm>
            <a:off x="7275031" y="2038701"/>
            <a:ext cx="1656000" cy="216000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</a:t>
            </a:r>
          </a:p>
        </p:txBody>
      </p:sp>
      <p:sp>
        <p:nvSpPr>
          <p:cNvPr id="129" name="Rounded Rectangle 25">
            <a:extLst>
              <a:ext uri="{FF2B5EF4-FFF2-40B4-BE49-F238E27FC236}">
                <a16:creationId xmlns:a16="http://schemas.microsoft.com/office/drawing/2014/main" id="{A0A0E4D6-E533-4BA2-B1BD-1649981F71F9}"/>
              </a:ext>
            </a:extLst>
          </p:cNvPr>
          <p:cNvSpPr/>
          <p:nvPr/>
        </p:nvSpPr>
        <p:spPr>
          <a:xfrm>
            <a:off x="4038289" y="2038701"/>
            <a:ext cx="249288" cy="216000"/>
          </a:xfrm>
          <a:prstGeom prst="roundRect">
            <a:avLst>
              <a:gd name="adj" fmla="val 0"/>
            </a:avLst>
          </a:prstGeom>
          <a:solidFill>
            <a:srgbClr val="F7C9B9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0" name="Rounded Rectangle 25">
            <a:extLst>
              <a:ext uri="{FF2B5EF4-FFF2-40B4-BE49-F238E27FC236}">
                <a16:creationId xmlns:a16="http://schemas.microsoft.com/office/drawing/2014/main" id="{2504228A-8DD6-478B-9C51-5EEB39A0227E}"/>
              </a:ext>
            </a:extLst>
          </p:cNvPr>
          <p:cNvSpPr/>
          <p:nvPr/>
        </p:nvSpPr>
        <p:spPr>
          <a:xfrm>
            <a:off x="4383448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1" name="Rounded Rectangle 25">
            <a:extLst>
              <a:ext uri="{FF2B5EF4-FFF2-40B4-BE49-F238E27FC236}">
                <a16:creationId xmlns:a16="http://schemas.microsoft.com/office/drawing/2014/main" id="{DB87D8C0-5A36-477F-A216-C6F2075CE7B0}"/>
              </a:ext>
            </a:extLst>
          </p:cNvPr>
          <p:cNvSpPr/>
          <p:nvPr/>
        </p:nvSpPr>
        <p:spPr>
          <a:xfrm>
            <a:off x="4745319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2" name="Rounded Rectangle 25">
            <a:extLst>
              <a:ext uri="{FF2B5EF4-FFF2-40B4-BE49-F238E27FC236}">
                <a16:creationId xmlns:a16="http://schemas.microsoft.com/office/drawing/2014/main" id="{A602C758-D40F-44BC-9A66-2F01C06857BB}"/>
              </a:ext>
            </a:extLst>
          </p:cNvPr>
          <p:cNvSpPr/>
          <p:nvPr/>
        </p:nvSpPr>
        <p:spPr>
          <a:xfrm>
            <a:off x="5896628" y="2038701"/>
            <a:ext cx="249288" cy="216000"/>
          </a:xfrm>
          <a:prstGeom prst="roundRect">
            <a:avLst>
              <a:gd name="adj" fmla="val 0"/>
            </a:avLst>
          </a:prstGeom>
          <a:solidFill>
            <a:srgbClr val="F7C9B9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3" name="Rounded Rectangle 25">
            <a:extLst>
              <a:ext uri="{FF2B5EF4-FFF2-40B4-BE49-F238E27FC236}">
                <a16:creationId xmlns:a16="http://schemas.microsoft.com/office/drawing/2014/main" id="{2FF02BEE-1508-4720-9A39-D31F6F41B819}"/>
              </a:ext>
            </a:extLst>
          </p:cNvPr>
          <p:cNvSpPr/>
          <p:nvPr/>
        </p:nvSpPr>
        <p:spPr>
          <a:xfrm>
            <a:off x="6241787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4" name="Rounded Rectangle 25">
            <a:extLst>
              <a:ext uri="{FF2B5EF4-FFF2-40B4-BE49-F238E27FC236}">
                <a16:creationId xmlns:a16="http://schemas.microsoft.com/office/drawing/2014/main" id="{35B4845B-FE08-4618-A6AE-DDD13C5C3BF9}"/>
              </a:ext>
            </a:extLst>
          </p:cNvPr>
          <p:cNvSpPr/>
          <p:nvPr/>
        </p:nvSpPr>
        <p:spPr>
          <a:xfrm>
            <a:off x="6603658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Rounded Rectangle 25">
            <a:extLst>
              <a:ext uri="{FF2B5EF4-FFF2-40B4-BE49-F238E27FC236}">
                <a16:creationId xmlns:a16="http://schemas.microsoft.com/office/drawing/2014/main" id="{E6F6609C-D62E-46DA-A56C-F85036DD0566}"/>
              </a:ext>
            </a:extLst>
          </p:cNvPr>
          <p:cNvSpPr/>
          <p:nvPr/>
        </p:nvSpPr>
        <p:spPr>
          <a:xfrm>
            <a:off x="8002300" y="2038701"/>
            <a:ext cx="249288" cy="216000"/>
          </a:xfrm>
          <a:prstGeom prst="roundRect">
            <a:avLst>
              <a:gd name="adj" fmla="val 0"/>
            </a:avLst>
          </a:prstGeom>
          <a:solidFill>
            <a:srgbClr val="F7C9B9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Rounded Rectangle 25">
            <a:extLst>
              <a:ext uri="{FF2B5EF4-FFF2-40B4-BE49-F238E27FC236}">
                <a16:creationId xmlns:a16="http://schemas.microsoft.com/office/drawing/2014/main" id="{30AF7E81-80E1-4BF5-A154-7C097D222541}"/>
              </a:ext>
            </a:extLst>
          </p:cNvPr>
          <p:cNvSpPr/>
          <p:nvPr/>
        </p:nvSpPr>
        <p:spPr>
          <a:xfrm>
            <a:off x="8347459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Rounded Rectangle 25">
            <a:extLst>
              <a:ext uri="{FF2B5EF4-FFF2-40B4-BE49-F238E27FC236}">
                <a16:creationId xmlns:a16="http://schemas.microsoft.com/office/drawing/2014/main" id="{6551F9D8-E70C-490C-8963-C0DAA85AECF1}"/>
              </a:ext>
            </a:extLst>
          </p:cNvPr>
          <p:cNvSpPr/>
          <p:nvPr/>
        </p:nvSpPr>
        <p:spPr>
          <a:xfrm>
            <a:off x="8709330" y="2038701"/>
            <a:ext cx="249288" cy="216000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3312F5E-B900-4236-A278-4F0EDB1D58AA}"/>
              </a:ext>
            </a:extLst>
          </p:cNvPr>
          <p:cNvSpPr/>
          <p:nvPr/>
        </p:nvSpPr>
        <p:spPr>
          <a:xfrm>
            <a:off x="3106855" y="4211869"/>
            <a:ext cx="7150533" cy="72052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Data </a:t>
            </a:r>
          </a:p>
          <a:p>
            <a:pPr algn="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Integration</a:t>
            </a:r>
          </a:p>
          <a:p>
            <a:pPr algn="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 Capabilities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br>
              <a:rPr lang="fr-FR" sz="1200" b="1" dirty="0">
                <a:solidFill>
                  <a:srgbClr val="007D8C"/>
                </a:solidFill>
                <a:latin typeface="Arial"/>
              </a:rPr>
            </a:br>
            <a:endParaRPr lang="en-US" sz="1200" b="1" dirty="0">
              <a:solidFill>
                <a:srgbClr val="007D8C"/>
              </a:solidFill>
              <a:latin typeface="Arial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75E1A72D-ECB0-4AED-9B8B-9A0AA4668215}"/>
              </a:ext>
            </a:extLst>
          </p:cNvPr>
          <p:cNvSpPr/>
          <p:nvPr/>
        </p:nvSpPr>
        <p:spPr>
          <a:xfrm>
            <a:off x="10871730" y="1442367"/>
            <a:ext cx="1187990" cy="3640087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9901" hangingPunct="0">
              <a:defRPr/>
            </a:pPr>
            <a:r>
              <a:rPr lang="en-US" sz="1200" b="1" kern="0" dirty="0">
                <a:solidFill>
                  <a:schemeClr val="bg1"/>
                </a:solidFill>
                <a:latin typeface="Allianz Sans" panose="02000506030000020004" pitchFamily="2" charset="0"/>
                <a:ea typeface="Allianz Sans" panose="02000506030000020004" pitchFamily="2" charset="0"/>
                <a:sym typeface="Arial"/>
              </a:rPr>
              <a:t>Global Business Glossary (GBG)</a:t>
            </a:r>
          </a:p>
          <a:p>
            <a:pPr lvl="0" algn="ctr" defTabSz="1219901" hangingPunct="0">
              <a:defRPr/>
            </a:pPr>
            <a:endParaRPr lang="en-US" sz="1200" b="1" kern="0" dirty="0">
              <a:solidFill>
                <a:schemeClr val="bg1"/>
              </a:solidFill>
              <a:latin typeface="Allianz Sans" panose="02000506030000020004" pitchFamily="2" charset="0"/>
              <a:ea typeface="Allianz Sans" panose="02000506030000020004" pitchFamily="2" charset="0"/>
              <a:sym typeface="Arial"/>
            </a:endParaRPr>
          </a:p>
          <a:p>
            <a:pPr algn="ctr" defTabSz="1219901" hangingPunct="0">
              <a:defRPr/>
            </a:pPr>
            <a:r>
              <a:rPr lang="en-US" sz="1200" b="1" kern="0" dirty="0">
                <a:solidFill>
                  <a:schemeClr val="bg1"/>
                </a:solidFill>
                <a:latin typeface="Allianz Sans" panose="02000506030000020004" pitchFamily="2" charset="0"/>
                <a:ea typeface="Allianz Sans" panose="02000506030000020004" pitchFamily="2" charset="0"/>
                <a:sym typeface="Arial"/>
              </a:rPr>
              <a:t>Enterprise Ontology / Global Business Model</a:t>
            </a:r>
          </a:p>
          <a:p>
            <a:pPr lvl="0" algn="ctr" defTabSz="1219901" hangingPunct="0">
              <a:defRPr/>
            </a:pPr>
            <a:endParaRPr lang="en-US" sz="1200" b="1" kern="0" dirty="0">
              <a:solidFill>
                <a:schemeClr val="bg1"/>
              </a:solidFill>
              <a:latin typeface="Allianz Sans" panose="02000506030000020004" pitchFamily="2" charset="0"/>
              <a:ea typeface="Allianz Sans" panose="02000506030000020004" pitchFamily="2" charset="0"/>
              <a:sym typeface="Arial"/>
            </a:endParaRP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AD9E8BD9-BEFC-44D8-BE28-DBE993B6786A}"/>
              </a:ext>
            </a:extLst>
          </p:cNvPr>
          <p:cNvSpPr/>
          <p:nvPr/>
        </p:nvSpPr>
        <p:spPr>
          <a:xfrm>
            <a:off x="10131738" y="1924475"/>
            <a:ext cx="826657" cy="514351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89" name="Arrow: Left-Right 88">
            <a:extLst>
              <a:ext uri="{FF2B5EF4-FFF2-40B4-BE49-F238E27FC236}">
                <a16:creationId xmlns:a16="http://schemas.microsoft.com/office/drawing/2014/main" id="{170465CA-2392-415B-A666-CF2BAADCB04A}"/>
              </a:ext>
            </a:extLst>
          </p:cNvPr>
          <p:cNvSpPr/>
          <p:nvPr/>
        </p:nvSpPr>
        <p:spPr>
          <a:xfrm>
            <a:off x="10147694" y="3128638"/>
            <a:ext cx="826657" cy="514351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332FB41-0807-4B9F-87D6-C182E0B7C60C}"/>
              </a:ext>
            </a:extLst>
          </p:cNvPr>
          <p:cNvSpPr/>
          <p:nvPr/>
        </p:nvSpPr>
        <p:spPr>
          <a:xfrm>
            <a:off x="3324212" y="4355358"/>
            <a:ext cx="1229994" cy="558965"/>
          </a:xfrm>
          <a:prstGeom prst="roundRect">
            <a:avLst/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Common Ingestion Model</a:t>
            </a:r>
            <a:endParaRPr lang="de-DE" sz="1200" b="1" dirty="0">
              <a:solidFill>
                <a:srgbClr val="007D8C"/>
              </a:solidFill>
              <a:latin typeface="Arial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E0EDAA6E-60F7-4923-85A3-0CA1D9537F53}"/>
              </a:ext>
            </a:extLst>
          </p:cNvPr>
          <p:cNvSpPr/>
          <p:nvPr/>
        </p:nvSpPr>
        <p:spPr>
          <a:xfrm>
            <a:off x="4666634" y="4356602"/>
            <a:ext cx="1229994" cy="558965"/>
          </a:xfrm>
          <a:prstGeom prst="roundRect">
            <a:avLst/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Virtualization</a:t>
            </a:r>
            <a:endParaRPr lang="de-DE" sz="1200" b="1" dirty="0">
              <a:solidFill>
                <a:srgbClr val="007D8C"/>
              </a:solidFill>
              <a:latin typeface="Arial"/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CDAAEC5B-642F-4D36-B63C-2FD9A71BE0A8}"/>
              </a:ext>
            </a:extLst>
          </p:cNvPr>
          <p:cNvSpPr/>
          <p:nvPr/>
        </p:nvSpPr>
        <p:spPr>
          <a:xfrm>
            <a:off x="6008687" y="4349480"/>
            <a:ext cx="1229994" cy="558965"/>
          </a:xfrm>
          <a:prstGeom prst="roundRect">
            <a:avLst/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Data Ingestion Pipelines</a:t>
            </a:r>
            <a:endParaRPr lang="de-DE" sz="1200" b="1" dirty="0">
              <a:solidFill>
                <a:srgbClr val="007D8C"/>
              </a:solidFill>
              <a:latin typeface="Arial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349B039B-49CE-4B72-8B62-061752FA862C}"/>
              </a:ext>
            </a:extLst>
          </p:cNvPr>
          <p:cNvSpPr/>
          <p:nvPr/>
        </p:nvSpPr>
        <p:spPr>
          <a:xfrm>
            <a:off x="7329803" y="4343250"/>
            <a:ext cx="1229994" cy="558965"/>
          </a:xfrm>
          <a:prstGeom prst="roundRect">
            <a:avLst/>
          </a:prstGeom>
          <a:solidFill>
            <a:srgbClr val="D4EAEC"/>
          </a:solidFill>
          <a:ln>
            <a:noFill/>
          </a:ln>
        </p:spPr>
        <p:txBody>
          <a:bodyPr rot="0" spcFirstLastPara="0" vertOverflow="overflow" horzOverflow="overflow" vert="horz" wrap="square" lIns="107961" tIns="107961" rIns="107961" bIns="1079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200" b="1" dirty="0">
                <a:solidFill>
                  <a:srgbClr val="007D8C"/>
                </a:solidFill>
                <a:latin typeface="Arial"/>
              </a:rPr>
              <a:t>…</a:t>
            </a:r>
            <a:endParaRPr lang="de-DE" sz="1200" b="1" dirty="0">
              <a:solidFill>
                <a:srgbClr val="007D8C"/>
              </a:solidFill>
              <a:latin typeface="Arial"/>
            </a:endParaRPr>
          </a:p>
        </p:txBody>
      </p:sp>
      <p:sp>
        <p:nvSpPr>
          <p:cNvPr id="101" name="Arrow: Left-Right 100">
            <a:extLst>
              <a:ext uri="{FF2B5EF4-FFF2-40B4-BE49-F238E27FC236}">
                <a16:creationId xmlns:a16="http://schemas.microsoft.com/office/drawing/2014/main" id="{23BE47A3-759D-48C1-8C0B-9CC88960B645}"/>
              </a:ext>
            </a:extLst>
          </p:cNvPr>
          <p:cNvSpPr/>
          <p:nvPr/>
        </p:nvSpPr>
        <p:spPr>
          <a:xfrm>
            <a:off x="10149714" y="4353176"/>
            <a:ext cx="826657" cy="514351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90" name="Arrow: Chevron 89">
            <a:extLst>
              <a:ext uri="{FF2B5EF4-FFF2-40B4-BE49-F238E27FC236}">
                <a16:creationId xmlns:a16="http://schemas.microsoft.com/office/drawing/2014/main" id="{1E9AE78A-6132-4E32-B932-178504EAB19F}"/>
              </a:ext>
            </a:extLst>
          </p:cNvPr>
          <p:cNvSpPr/>
          <p:nvPr/>
        </p:nvSpPr>
        <p:spPr>
          <a:xfrm>
            <a:off x="2783058" y="4225407"/>
            <a:ext cx="344931" cy="683927"/>
          </a:xfrm>
          <a:prstGeom prst="chevron">
            <a:avLst/>
          </a:prstGeom>
          <a:solidFill>
            <a:schemeClr val="accent5">
              <a:lumMod val="75000"/>
              <a:alpha val="42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96" name="Arrow: Chevron 95">
            <a:extLst>
              <a:ext uri="{FF2B5EF4-FFF2-40B4-BE49-F238E27FC236}">
                <a16:creationId xmlns:a16="http://schemas.microsoft.com/office/drawing/2014/main" id="{7E91EAAF-3847-4255-837A-AB5A0643F443}"/>
              </a:ext>
            </a:extLst>
          </p:cNvPr>
          <p:cNvSpPr/>
          <p:nvPr/>
        </p:nvSpPr>
        <p:spPr>
          <a:xfrm rot="16200000">
            <a:off x="6358504" y="3111920"/>
            <a:ext cx="344931" cy="2151848"/>
          </a:xfrm>
          <a:prstGeom prst="chevron">
            <a:avLst/>
          </a:prstGeom>
          <a:solidFill>
            <a:schemeClr val="accent5">
              <a:lumMod val="75000"/>
              <a:alpha val="39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02" name="Rounded Rectangle 25">
            <a:extLst>
              <a:ext uri="{FF2B5EF4-FFF2-40B4-BE49-F238E27FC236}">
                <a16:creationId xmlns:a16="http://schemas.microsoft.com/office/drawing/2014/main" id="{F333D410-FC51-4E7E-97FD-146C8585C33C}"/>
              </a:ext>
            </a:extLst>
          </p:cNvPr>
          <p:cNvSpPr/>
          <p:nvPr/>
        </p:nvSpPr>
        <p:spPr>
          <a:xfrm>
            <a:off x="503256" y="1778160"/>
            <a:ext cx="2233058" cy="699597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OE 1</a:t>
            </a:r>
          </a:p>
        </p:txBody>
      </p:sp>
      <p:sp>
        <p:nvSpPr>
          <p:cNvPr id="103" name="Rounded Rectangle 25">
            <a:extLst>
              <a:ext uri="{FF2B5EF4-FFF2-40B4-BE49-F238E27FC236}">
                <a16:creationId xmlns:a16="http://schemas.microsoft.com/office/drawing/2014/main" id="{C5EFE9BF-FF98-4BEB-8605-42DC2AEB9447}"/>
              </a:ext>
            </a:extLst>
          </p:cNvPr>
          <p:cNvSpPr/>
          <p:nvPr/>
        </p:nvSpPr>
        <p:spPr>
          <a:xfrm>
            <a:off x="501315" y="2515909"/>
            <a:ext cx="2233058" cy="699598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OE 2</a:t>
            </a:r>
          </a:p>
        </p:txBody>
      </p:sp>
      <p:sp>
        <p:nvSpPr>
          <p:cNvPr id="115" name="Rounded Rectangle 25">
            <a:extLst>
              <a:ext uri="{FF2B5EF4-FFF2-40B4-BE49-F238E27FC236}">
                <a16:creationId xmlns:a16="http://schemas.microsoft.com/office/drawing/2014/main" id="{D3F2A6D3-4E44-4F9F-85ED-77CFA950CD00}"/>
              </a:ext>
            </a:extLst>
          </p:cNvPr>
          <p:cNvSpPr/>
          <p:nvPr/>
        </p:nvSpPr>
        <p:spPr>
          <a:xfrm>
            <a:off x="761149" y="2016114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Claim_nb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number</a:t>
            </a:r>
          </a:p>
        </p:txBody>
      </p:sp>
      <p:sp>
        <p:nvSpPr>
          <p:cNvPr id="124" name="Rounded Rectangle 25">
            <a:extLst>
              <a:ext uri="{FF2B5EF4-FFF2-40B4-BE49-F238E27FC236}">
                <a16:creationId xmlns:a16="http://schemas.microsoft.com/office/drawing/2014/main" id="{E150BEF0-140D-46B1-8E96-4C28BFE9FFD3}"/>
              </a:ext>
            </a:extLst>
          </p:cNvPr>
          <p:cNvSpPr/>
          <p:nvPr/>
        </p:nvSpPr>
        <p:spPr>
          <a:xfrm>
            <a:off x="761149" y="2160850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Open, Close</a:t>
            </a:r>
          </a:p>
        </p:txBody>
      </p:sp>
      <p:sp>
        <p:nvSpPr>
          <p:cNvPr id="125" name="Rounded Rectangle 25">
            <a:extLst>
              <a:ext uri="{FF2B5EF4-FFF2-40B4-BE49-F238E27FC236}">
                <a16:creationId xmlns:a16="http://schemas.microsoft.com/office/drawing/2014/main" id="{93214344-FB24-41B5-9F65-67979DF2F9A2}"/>
              </a:ext>
            </a:extLst>
          </p:cNvPr>
          <p:cNvSpPr/>
          <p:nvPr/>
        </p:nvSpPr>
        <p:spPr>
          <a:xfrm>
            <a:off x="761149" y="2301173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USD</a:t>
            </a:r>
          </a:p>
        </p:txBody>
      </p:sp>
      <p:sp>
        <p:nvSpPr>
          <p:cNvPr id="126" name="Rounded Rectangle 25">
            <a:extLst>
              <a:ext uri="{FF2B5EF4-FFF2-40B4-BE49-F238E27FC236}">
                <a16:creationId xmlns:a16="http://schemas.microsoft.com/office/drawing/2014/main" id="{91395027-35E9-42D6-A010-4C63920C1D01}"/>
              </a:ext>
            </a:extLst>
          </p:cNvPr>
          <p:cNvSpPr/>
          <p:nvPr/>
        </p:nvSpPr>
        <p:spPr>
          <a:xfrm>
            <a:off x="754089" y="2728746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Claim_ID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alpha-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num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9" name="Rounded Rectangle 25">
            <a:extLst>
              <a:ext uri="{FF2B5EF4-FFF2-40B4-BE49-F238E27FC236}">
                <a16:creationId xmlns:a16="http://schemas.microsoft.com/office/drawing/2014/main" id="{8DDAB866-647B-493A-913F-656E43F2C31B}"/>
              </a:ext>
            </a:extLst>
          </p:cNvPr>
          <p:cNvSpPr/>
          <p:nvPr/>
        </p:nvSpPr>
        <p:spPr>
          <a:xfrm>
            <a:off x="754089" y="2873481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0, 1</a:t>
            </a:r>
          </a:p>
        </p:txBody>
      </p:sp>
      <p:sp>
        <p:nvSpPr>
          <p:cNvPr id="149" name="Rounded Rectangle 25">
            <a:extLst>
              <a:ext uri="{FF2B5EF4-FFF2-40B4-BE49-F238E27FC236}">
                <a16:creationId xmlns:a16="http://schemas.microsoft.com/office/drawing/2014/main" id="{5B45EA28-80CA-4516-9EA8-3ED889AE41D2}"/>
              </a:ext>
            </a:extLst>
          </p:cNvPr>
          <p:cNvSpPr/>
          <p:nvPr/>
        </p:nvSpPr>
        <p:spPr>
          <a:xfrm>
            <a:off x="754089" y="3013804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Euro</a:t>
            </a:r>
          </a:p>
        </p:txBody>
      </p:sp>
      <p:sp>
        <p:nvSpPr>
          <p:cNvPr id="150" name="Rounded Rectangle 25">
            <a:extLst>
              <a:ext uri="{FF2B5EF4-FFF2-40B4-BE49-F238E27FC236}">
                <a16:creationId xmlns:a16="http://schemas.microsoft.com/office/drawing/2014/main" id="{79D98681-6866-4ECB-8EAC-289C7542BC07}"/>
              </a:ext>
            </a:extLst>
          </p:cNvPr>
          <p:cNvSpPr/>
          <p:nvPr/>
        </p:nvSpPr>
        <p:spPr>
          <a:xfrm>
            <a:off x="494449" y="3262336"/>
            <a:ext cx="2239923" cy="699598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OE 3</a:t>
            </a:r>
          </a:p>
        </p:txBody>
      </p:sp>
      <p:sp>
        <p:nvSpPr>
          <p:cNvPr id="151" name="Rounded Rectangle 25">
            <a:extLst>
              <a:ext uri="{FF2B5EF4-FFF2-40B4-BE49-F238E27FC236}">
                <a16:creationId xmlns:a16="http://schemas.microsoft.com/office/drawing/2014/main" id="{74A7FE7B-0810-40BF-9052-18CF82F634C4}"/>
              </a:ext>
            </a:extLst>
          </p:cNvPr>
          <p:cNvSpPr/>
          <p:nvPr/>
        </p:nvSpPr>
        <p:spPr>
          <a:xfrm>
            <a:off x="761149" y="3481112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GB" sz="800" dirty="0">
                <a:solidFill>
                  <a:schemeClr val="tx2"/>
                </a:solidFill>
                <a:latin typeface="Arial"/>
              </a:rPr>
              <a:t>ID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String</a:t>
            </a:r>
          </a:p>
        </p:txBody>
      </p:sp>
      <p:sp>
        <p:nvSpPr>
          <p:cNvPr id="152" name="Rounded Rectangle 25">
            <a:extLst>
              <a:ext uri="{FF2B5EF4-FFF2-40B4-BE49-F238E27FC236}">
                <a16:creationId xmlns:a16="http://schemas.microsoft.com/office/drawing/2014/main" id="{96EE968B-0C6E-4DE3-A0FF-07D7F9A29A2A}"/>
              </a:ext>
            </a:extLst>
          </p:cNvPr>
          <p:cNvSpPr/>
          <p:nvPr/>
        </p:nvSpPr>
        <p:spPr>
          <a:xfrm>
            <a:off x="761149" y="3625846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Status: Open, Run, Close</a:t>
            </a:r>
          </a:p>
        </p:txBody>
      </p:sp>
      <p:sp>
        <p:nvSpPr>
          <p:cNvPr id="153" name="Rounded Rectangle 25">
            <a:extLst>
              <a:ext uri="{FF2B5EF4-FFF2-40B4-BE49-F238E27FC236}">
                <a16:creationId xmlns:a16="http://schemas.microsoft.com/office/drawing/2014/main" id="{62F584F0-5270-4BE8-8056-1EFA8F86BDCF}"/>
              </a:ext>
            </a:extLst>
          </p:cNvPr>
          <p:cNvSpPr/>
          <p:nvPr/>
        </p:nvSpPr>
        <p:spPr>
          <a:xfrm>
            <a:off x="761149" y="3766170"/>
            <a:ext cx="1897678" cy="118542"/>
          </a:xfrm>
          <a:prstGeom prst="roundRect">
            <a:avLst>
              <a:gd name="adj" fmla="val 7688"/>
            </a:avLst>
          </a:prstGeom>
          <a:solidFill>
            <a:schemeClr val="accent3">
              <a:lumMod val="60000"/>
              <a:lumOff val="40000"/>
            </a:schemeClr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Amount: Euro</a:t>
            </a:r>
          </a:p>
        </p:txBody>
      </p:sp>
      <p:sp>
        <p:nvSpPr>
          <p:cNvPr id="154" name="Rounded Rectangle 25">
            <a:extLst>
              <a:ext uri="{FF2B5EF4-FFF2-40B4-BE49-F238E27FC236}">
                <a16:creationId xmlns:a16="http://schemas.microsoft.com/office/drawing/2014/main" id="{01171379-8DDA-40D6-9541-E2413E1407B3}"/>
              </a:ext>
            </a:extLst>
          </p:cNvPr>
          <p:cNvSpPr/>
          <p:nvPr/>
        </p:nvSpPr>
        <p:spPr>
          <a:xfrm>
            <a:off x="494449" y="4006267"/>
            <a:ext cx="2239923" cy="452923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BMP / ITMP</a:t>
            </a:r>
          </a:p>
        </p:txBody>
      </p:sp>
      <p:sp>
        <p:nvSpPr>
          <p:cNvPr id="155" name="Rounded Rectangle 25">
            <a:extLst>
              <a:ext uri="{FF2B5EF4-FFF2-40B4-BE49-F238E27FC236}">
                <a16:creationId xmlns:a16="http://schemas.microsoft.com/office/drawing/2014/main" id="{70D6A13E-70A7-4A80-9008-36C2F193D5FD}"/>
              </a:ext>
            </a:extLst>
          </p:cNvPr>
          <p:cNvSpPr/>
          <p:nvPr/>
        </p:nvSpPr>
        <p:spPr>
          <a:xfrm>
            <a:off x="507935" y="4505452"/>
            <a:ext cx="2226438" cy="452923"/>
          </a:xfrm>
          <a:prstGeom prst="roundRect">
            <a:avLst>
              <a:gd name="adj" fmla="val 7688"/>
            </a:avLst>
          </a:pr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107961" tIns="36000" rIns="107961" bIns="1079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Others / External…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CD20E3E-8D01-41AC-8F78-81AC1A7BEC18}"/>
              </a:ext>
            </a:extLst>
          </p:cNvPr>
          <p:cNvSpPr txBox="1"/>
          <p:nvPr/>
        </p:nvSpPr>
        <p:spPr>
          <a:xfrm>
            <a:off x="413755" y="5106772"/>
            <a:ext cx="8556787" cy="1551950"/>
          </a:xfrm>
          <a:prstGeom prst="rect">
            <a:avLst/>
          </a:prstGeom>
          <a:solidFill>
            <a:schemeClr val="bg1"/>
          </a:solidFill>
          <a:ln w="28575">
            <a:solidFill>
              <a:srgbClr val="00889A"/>
            </a:solidFill>
            <a:prstDash val="dash"/>
          </a:ln>
        </p:spPr>
        <p:txBody>
          <a:bodyPr vert="horz" wrap="square" lIns="36000" tIns="72000" rIns="72000" bIns="36000" rtlCol="0">
            <a:spAutoFit/>
          </a:bodyPr>
          <a:lstStyle/>
          <a:p>
            <a:pPr lvl="0">
              <a:lnSpc>
                <a:spcPct val="110000"/>
              </a:lnSpc>
              <a:spcBef>
                <a:spcPts val="200"/>
              </a:spcBef>
              <a:defRPr/>
            </a:pPr>
            <a:r>
              <a:rPr lang="fr-FR" sz="1100" dirty="0">
                <a:solidFill>
                  <a:srgbClr val="007D8C"/>
                </a:solidFill>
                <a:ea typeface="Arial Unicode MS"/>
                <a:cs typeface="Arial"/>
              </a:rPr>
              <a:t>Define data scope for consumption based on project/business requirements (if required, extend GBG for attributes &amp; reference values).</a:t>
            </a:r>
          </a:p>
          <a:p>
            <a:pPr lvl="0">
              <a:lnSpc>
                <a:spcPct val="110000"/>
              </a:lnSpc>
              <a:spcBef>
                <a:spcPts val="200"/>
              </a:spcBef>
              <a:defRPr/>
            </a:pPr>
            <a:r>
              <a:rPr lang="fr-FR" sz="1100" dirty="0">
                <a:solidFill>
                  <a:srgbClr val="007D8C"/>
                </a:solidFill>
                <a:ea typeface="Arial Unicode MS"/>
                <a:cs typeface="Arial"/>
              </a:rPr>
              <a:t>Decide to </a:t>
            </a:r>
            <a:r>
              <a:rPr lang="fr-FR" sz="1100" dirty="0" err="1">
                <a:solidFill>
                  <a:srgbClr val="007D8C"/>
                </a:solidFill>
                <a:ea typeface="Arial Unicode MS"/>
                <a:cs typeface="Arial"/>
              </a:rPr>
              <a:t>re-use</a:t>
            </a:r>
            <a:r>
              <a:rPr lang="fr-FR" sz="1100" dirty="0">
                <a:solidFill>
                  <a:srgbClr val="007D8C"/>
                </a:solidFill>
                <a:ea typeface="Arial Unicode MS"/>
                <a:cs typeface="Arial"/>
              </a:rPr>
              <a:t> existing data mart or build a new one / Implement consumption mart.</a:t>
            </a:r>
          </a:p>
          <a:p>
            <a:pPr>
              <a:lnSpc>
                <a:spcPct val="110000"/>
              </a:lnSpc>
              <a:spcBef>
                <a:spcPts val="200"/>
              </a:spcBef>
              <a:defRPr/>
            </a:pPr>
            <a:r>
              <a:rPr lang="en-US" sz="1100" dirty="0">
                <a:solidFill>
                  <a:srgbClr val="007D8C"/>
                </a:solidFill>
                <a:ea typeface="Arial Unicode MS"/>
                <a:cs typeface="Arial"/>
              </a:rPr>
              <a:t>Reuse data from Harmonized Layer, extend model based on Enterprise Ontology in case of any new data / requirements.</a:t>
            </a:r>
            <a:endParaRPr lang="de-DE" sz="1100" dirty="0">
              <a:solidFill>
                <a:srgbClr val="007D8C"/>
              </a:solidFill>
              <a:ea typeface="Arial Unicode MS"/>
              <a:cs typeface="Arial"/>
            </a:endParaRPr>
          </a:p>
          <a:p>
            <a:pPr>
              <a:lnSpc>
                <a:spcPct val="110000"/>
              </a:lnSpc>
              <a:spcBef>
                <a:spcPts val="200"/>
              </a:spcBef>
              <a:defRPr/>
            </a:pPr>
            <a:r>
              <a:rPr lang="en-US" sz="1100" dirty="0">
                <a:solidFill>
                  <a:srgbClr val="007D8C"/>
                </a:solidFill>
                <a:ea typeface="Arial Unicode MS"/>
                <a:cs typeface="Arial"/>
              </a:rPr>
              <a:t>Extend CIM with any new data / requirements, based on Enterprise Ontology.  </a:t>
            </a:r>
            <a:endParaRPr lang="de-DE" sz="1100" dirty="0">
              <a:solidFill>
                <a:srgbClr val="007D8C"/>
              </a:solidFill>
              <a:ea typeface="Arial Unicode MS"/>
              <a:cs typeface="Arial"/>
            </a:endParaRPr>
          </a:p>
          <a:p>
            <a:pPr lvl="0">
              <a:lnSpc>
                <a:spcPct val="110000"/>
              </a:lnSpc>
              <a:spcBef>
                <a:spcPts val="200"/>
              </a:spcBef>
              <a:defRPr/>
            </a:pPr>
            <a:r>
              <a:rPr lang="en-GB" sz="1100" dirty="0">
                <a:solidFill>
                  <a:srgbClr val="007D8C"/>
                </a:solidFill>
                <a:ea typeface="Arial Unicode MS"/>
                <a:cs typeface="Arial"/>
              </a:rPr>
              <a:t>Extract and onboard Data from sources, </a:t>
            </a:r>
            <a:r>
              <a:rPr lang="en-GB" sz="1100" dirty="0">
                <a:solidFill>
                  <a:srgbClr val="00889A"/>
                </a:solidFill>
                <a:ea typeface="Arial Unicode MS"/>
                <a:cs typeface="Arial"/>
              </a:rPr>
              <a:t>map local metadata to global metadata within EDC</a:t>
            </a:r>
          </a:p>
          <a:p>
            <a:pPr lvl="0">
              <a:lnSpc>
                <a:spcPct val="110000"/>
              </a:lnSpc>
              <a:spcBef>
                <a:spcPts val="200"/>
              </a:spcBef>
              <a:defRPr/>
            </a:pPr>
            <a:r>
              <a:rPr lang="en-GB" sz="1100" dirty="0">
                <a:solidFill>
                  <a:srgbClr val="00889A"/>
                </a:solidFill>
                <a:ea typeface="Arial Unicode MS"/>
                <a:cs typeface="Arial"/>
              </a:rPr>
              <a:t>Data in HL is checked for quality and remediated if possible</a:t>
            </a:r>
            <a:endParaRPr lang="de-DE" sz="1100" dirty="0">
              <a:solidFill>
                <a:srgbClr val="00889A"/>
              </a:solidFill>
              <a:ea typeface="Arial Unicode MS"/>
              <a:cs typeface="Arial"/>
            </a:endParaRPr>
          </a:p>
          <a:p>
            <a:pPr lvl="0">
              <a:lnSpc>
                <a:spcPct val="110000"/>
              </a:lnSpc>
              <a:spcBef>
                <a:spcPts val="200"/>
              </a:spcBef>
              <a:defRPr/>
            </a:pPr>
            <a:r>
              <a:rPr lang="de-DE" sz="1100" dirty="0">
                <a:solidFill>
                  <a:srgbClr val="007D8C"/>
                </a:solidFill>
                <a:ea typeface="Arial Unicode MS"/>
                <a:cs typeface="Arial"/>
              </a:rPr>
              <a:t>Build UI‘s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19B150F-C9AE-48F7-8EFA-6251BEBEEA61}"/>
              </a:ext>
            </a:extLst>
          </p:cNvPr>
          <p:cNvSpPr/>
          <p:nvPr/>
        </p:nvSpPr>
        <p:spPr>
          <a:xfrm>
            <a:off x="9090373" y="2254033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2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010D0DC9-90FC-44F0-BA25-9971A903DBFE}"/>
              </a:ext>
            </a:extLst>
          </p:cNvPr>
          <p:cNvSpPr/>
          <p:nvPr/>
        </p:nvSpPr>
        <p:spPr>
          <a:xfrm>
            <a:off x="10393950" y="2017847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1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64468F52-F1E7-4510-9FAA-0743E3AAACCA}"/>
              </a:ext>
            </a:extLst>
          </p:cNvPr>
          <p:cNvSpPr/>
          <p:nvPr/>
        </p:nvSpPr>
        <p:spPr>
          <a:xfrm>
            <a:off x="10421064" y="3229145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3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3EC16624-74B3-41CB-A533-CBF90B0CD8DA}"/>
              </a:ext>
            </a:extLst>
          </p:cNvPr>
          <p:cNvSpPr/>
          <p:nvPr/>
        </p:nvSpPr>
        <p:spPr>
          <a:xfrm>
            <a:off x="10411054" y="4455734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4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AF859D0-1A32-4D0B-8669-468DD7C3A2F8}"/>
              </a:ext>
            </a:extLst>
          </p:cNvPr>
          <p:cNvSpPr/>
          <p:nvPr/>
        </p:nvSpPr>
        <p:spPr>
          <a:xfrm>
            <a:off x="2903391" y="4450947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5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FC840F5-6CDE-4601-8CBB-F1CD7BC2B9A8}"/>
              </a:ext>
            </a:extLst>
          </p:cNvPr>
          <p:cNvSpPr/>
          <p:nvPr/>
        </p:nvSpPr>
        <p:spPr>
          <a:xfrm>
            <a:off x="6346170" y="3997919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5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07CF97F9-3470-454C-B1F9-C9CD59163A65}"/>
              </a:ext>
            </a:extLst>
          </p:cNvPr>
          <p:cNvSpPr/>
          <p:nvPr/>
        </p:nvSpPr>
        <p:spPr>
          <a:xfrm>
            <a:off x="254297" y="5150779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1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34C8C8-923D-40B7-A51E-DC4CB52592D2}"/>
              </a:ext>
            </a:extLst>
          </p:cNvPr>
          <p:cNvSpPr/>
          <p:nvPr/>
        </p:nvSpPr>
        <p:spPr>
          <a:xfrm>
            <a:off x="254297" y="5365430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2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CECA2599-C3C6-4AAB-A4AA-6E54BFDE82CD}"/>
              </a:ext>
            </a:extLst>
          </p:cNvPr>
          <p:cNvSpPr/>
          <p:nvPr/>
        </p:nvSpPr>
        <p:spPr>
          <a:xfrm>
            <a:off x="254297" y="5580081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3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ABB501E-6AFB-487D-B5BD-83724DA433E2}"/>
              </a:ext>
            </a:extLst>
          </p:cNvPr>
          <p:cNvSpPr/>
          <p:nvPr/>
        </p:nvSpPr>
        <p:spPr>
          <a:xfrm>
            <a:off x="257256" y="5794732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4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57745F82-C05B-4CFA-B811-36ECEF591536}"/>
              </a:ext>
            </a:extLst>
          </p:cNvPr>
          <p:cNvSpPr/>
          <p:nvPr/>
        </p:nvSpPr>
        <p:spPr>
          <a:xfrm>
            <a:off x="254297" y="6009383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5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95AC985A-EB04-4A4D-8BCF-97C1C31154A2}"/>
              </a:ext>
            </a:extLst>
          </p:cNvPr>
          <p:cNvSpPr/>
          <p:nvPr/>
        </p:nvSpPr>
        <p:spPr>
          <a:xfrm>
            <a:off x="254297" y="6224034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6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6AD7374-F46B-436B-AE08-C814AB6531C6}"/>
              </a:ext>
            </a:extLst>
          </p:cNvPr>
          <p:cNvSpPr txBox="1"/>
          <p:nvPr/>
        </p:nvSpPr>
        <p:spPr>
          <a:xfrm>
            <a:off x="9043571" y="5111636"/>
            <a:ext cx="1688330" cy="1548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prstDash val="dash"/>
          </a:ln>
        </p:spPr>
        <p:txBody>
          <a:bodyPr vert="horz" wrap="square" lIns="72000" tIns="72000" rIns="72000" bIns="72000" rtlCol="0">
            <a:spAutoFit/>
          </a:bodyPr>
          <a:lstStyle/>
          <a:p>
            <a:pPr lvl="0">
              <a:lnSpc>
                <a:spcPct val="110000"/>
              </a:lnSpc>
              <a:spcBef>
                <a:spcPts val="200"/>
              </a:spcBef>
              <a:defRPr/>
            </a:pPr>
            <a:r>
              <a:rPr lang="en-US" sz="1100" dirty="0">
                <a:solidFill>
                  <a:schemeClr val="accent1"/>
                </a:solidFill>
                <a:ea typeface="Arial Unicode MS"/>
                <a:cs typeface="Arial"/>
              </a:rPr>
              <a:t>BO+PO+AZTE+GDFC</a:t>
            </a:r>
          </a:p>
          <a:p>
            <a:pPr lvl="0">
              <a:lnSpc>
                <a:spcPct val="110000"/>
              </a:lnSpc>
              <a:spcBef>
                <a:spcPts val="200"/>
              </a:spcBef>
              <a:defRPr/>
            </a:pPr>
            <a:r>
              <a:rPr lang="en-US" sz="1100" dirty="0">
                <a:solidFill>
                  <a:schemeClr val="accent1"/>
                </a:solidFill>
                <a:ea typeface="Arial Unicode MS"/>
                <a:cs typeface="Arial"/>
              </a:rPr>
              <a:t>GDA+AZTE / PO+AZTE</a:t>
            </a:r>
          </a:p>
          <a:p>
            <a:pPr lvl="0">
              <a:lnSpc>
                <a:spcPct val="110000"/>
              </a:lnSpc>
              <a:spcBef>
                <a:spcPts val="200"/>
              </a:spcBef>
              <a:defRPr/>
            </a:pPr>
            <a:r>
              <a:rPr lang="de-DE" sz="1100" dirty="0">
                <a:solidFill>
                  <a:schemeClr val="accent1"/>
                </a:solidFill>
                <a:ea typeface="Arial Unicode MS"/>
                <a:cs typeface="Arial"/>
              </a:rPr>
              <a:t>AZTM+GDA</a:t>
            </a:r>
          </a:p>
          <a:p>
            <a:pPr>
              <a:lnSpc>
                <a:spcPct val="110000"/>
              </a:lnSpc>
              <a:spcBef>
                <a:spcPts val="200"/>
              </a:spcBef>
              <a:defRPr/>
            </a:pPr>
            <a:r>
              <a:rPr lang="de-DE" sz="1100" dirty="0">
                <a:solidFill>
                  <a:schemeClr val="accent1"/>
                </a:solidFill>
                <a:ea typeface="Arial Unicode MS"/>
                <a:cs typeface="Arial"/>
              </a:rPr>
              <a:t>AZTM+GDA+BO</a:t>
            </a:r>
          </a:p>
          <a:p>
            <a:pPr>
              <a:lnSpc>
                <a:spcPct val="110000"/>
              </a:lnSpc>
              <a:spcBef>
                <a:spcPts val="200"/>
              </a:spcBef>
              <a:defRPr/>
            </a:pPr>
            <a:r>
              <a:rPr lang="de-DE" sz="1100" dirty="0">
                <a:solidFill>
                  <a:schemeClr val="accent1"/>
                </a:solidFill>
                <a:ea typeface="Arial Unicode MS"/>
                <a:cs typeface="Arial"/>
              </a:rPr>
              <a:t>DOT+OE</a:t>
            </a:r>
          </a:p>
          <a:p>
            <a:pPr>
              <a:lnSpc>
                <a:spcPct val="110000"/>
              </a:lnSpc>
              <a:spcBef>
                <a:spcPts val="200"/>
              </a:spcBef>
              <a:defRPr/>
            </a:pPr>
            <a:r>
              <a:rPr lang="de-DE" sz="1100" dirty="0">
                <a:solidFill>
                  <a:schemeClr val="accent1"/>
                </a:solidFill>
                <a:ea typeface="Arial Unicode MS"/>
                <a:cs typeface="Arial"/>
              </a:rPr>
              <a:t>AZTE+BO+PO</a:t>
            </a:r>
          </a:p>
          <a:p>
            <a:pPr>
              <a:lnSpc>
                <a:spcPct val="110000"/>
              </a:lnSpc>
              <a:spcBef>
                <a:spcPts val="200"/>
              </a:spcBef>
              <a:defRPr/>
            </a:pPr>
            <a:r>
              <a:rPr lang="de-DE" sz="1100" dirty="0">
                <a:solidFill>
                  <a:schemeClr val="accent1"/>
                </a:solidFill>
                <a:ea typeface="Arial Unicode MS"/>
                <a:cs typeface="Arial"/>
              </a:rPr>
              <a:t>BO+AZTE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D8E91A-ABF4-4892-B124-49536DD3F485}"/>
              </a:ext>
            </a:extLst>
          </p:cNvPr>
          <p:cNvSpPr txBox="1"/>
          <p:nvPr/>
        </p:nvSpPr>
        <p:spPr>
          <a:xfrm>
            <a:off x="2441818" y="6642341"/>
            <a:ext cx="8380107" cy="283906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900" dirty="0"/>
              <a:t>Legend:  BO – Business Owner, PO – Project Owner, AZTE – AZ Tech Engineer, GDA – H4-GTA-GDA, AZTM – AZ Tech Modeler, DOT – Data Onboarding Team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8BCC70BE-C41A-4AAD-BF90-44FAA0DFE903}"/>
              </a:ext>
            </a:extLst>
          </p:cNvPr>
          <p:cNvSpPr/>
          <p:nvPr/>
        </p:nvSpPr>
        <p:spPr>
          <a:xfrm>
            <a:off x="250211" y="6428291"/>
            <a:ext cx="210456" cy="18755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7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104C354-6D3F-4EDC-A07A-5E586B28E1DE}"/>
              </a:ext>
            </a:extLst>
          </p:cNvPr>
          <p:cNvSpPr/>
          <p:nvPr/>
        </p:nvSpPr>
        <p:spPr>
          <a:xfrm>
            <a:off x="9618343" y="2571451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rgbClr val="007D8C"/>
                </a:solidFill>
                <a:latin typeface="Arial"/>
                <a:ea typeface="Arial Unicode MS"/>
                <a:cs typeface="Arial"/>
              </a:rPr>
              <a:t>6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C8591898-6225-475D-A992-0E79037E704E}"/>
              </a:ext>
            </a:extLst>
          </p:cNvPr>
          <p:cNvSpPr/>
          <p:nvPr/>
        </p:nvSpPr>
        <p:spPr>
          <a:xfrm>
            <a:off x="9733730" y="1270709"/>
            <a:ext cx="288000" cy="28823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Arial Unicode MS"/>
                <a:cs typeface="Arial"/>
              </a:rPr>
              <a:t>7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7815D61-B21F-4CDF-8603-C53E6B334C08}"/>
              </a:ext>
            </a:extLst>
          </p:cNvPr>
          <p:cNvSpPr txBox="1"/>
          <p:nvPr/>
        </p:nvSpPr>
        <p:spPr>
          <a:xfrm rot="20183136">
            <a:off x="127648" y="1021067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7551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5AE5E4FB-A3B7-4201-8636-E762D9306A5E}"/>
              </a:ext>
            </a:extLst>
          </p:cNvPr>
          <p:cNvSpPr txBox="1"/>
          <p:nvPr/>
        </p:nvSpPr>
        <p:spPr>
          <a:xfrm>
            <a:off x="7322497" y="4424067"/>
            <a:ext cx="2030070" cy="425365"/>
          </a:xfrm>
          <a:prstGeom prst="rect">
            <a:avLst/>
          </a:prstGeom>
          <a:solidFill>
            <a:srgbClr val="BC7C6F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ctr">
              <a:spcBef>
                <a:spcPts val="100"/>
              </a:spcBef>
              <a:spcAft>
                <a:spcPts val="100"/>
              </a:spcAft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Raw Layer </a:t>
            </a:r>
            <a:br>
              <a:rPr lang="en-US" dirty="0"/>
            </a:br>
            <a:r>
              <a:rPr lang="en-US" dirty="0"/>
              <a:t>(Azure File System)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230348-1B7D-46D9-8734-039AB8B0DAA1}"/>
              </a:ext>
            </a:extLst>
          </p:cNvPr>
          <p:cNvSpPr txBox="1"/>
          <p:nvPr/>
        </p:nvSpPr>
        <p:spPr>
          <a:xfrm>
            <a:off x="5850711" y="1626476"/>
            <a:ext cx="3099947" cy="461665"/>
          </a:xfrm>
          <a:prstGeom prst="rect">
            <a:avLst/>
          </a:prstGeom>
          <a:ln>
            <a:solidFill>
              <a:srgbClr val="00889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ctr" defTabSz="914309">
              <a:defRPr sz="1200">
                <a:solidFill>
                  <a:srgbClr val="00889A"/>
                </a:solidFill>
              </a:defRPr>
            </a:lvl1pPr>
          </a:lstStyle>
          <a:p>
            <a:r>
              <a:rPr lang="en-US" dirty="0"/>
              <a:t>Consuming CIM via KAFKA pipeline </a:t>
            </a:r>
            <a:br>
              <a:rPr lang="en-US" dirty="0"/>
            </a:br>
            <a:r>
              <a:rPr lang="en-US" dirty="0"/>
              <a:t>(data are within a topics)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BEFE7-BF98-48C5-85A5-E2E9F527260D}"/>
              </a:ext>
            </a:extLst>
          </p:cNvPr>
          <p:cNvSpPr txBox="1"/>
          <p:nvPr/>
        </p:nvSpPr>
        <p:spPr>
          <a:xfrm>
            <a:off x="5996365" y="2490644"/>
            <a:ext cx="2473204" cy="830997"/>
          </a:xfrm>
          <a:prstGeom prst="rect">
            <a:avLst/>
          </a:prstGeom>
          <a:ln>
            <a:solidFill>
              <a:srgbClr val="00889A"/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ctr" defTabSz="914309">
              <a:defRPr sz="1200">
                <a:solidFill>
                  <a:srgbClr val="00889A"/>
                </a:solidFill>
              </a:defRPr>
            </a:lvl1pPr>
          </a:lstStyle>
          <a:p>
            <a:r>
              <a:rPr lang="en-US" dirty="0"/>
              <a:t>Configure connectors and sync connectors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Create KSQL queries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C7A97F-8C52-464F-BDAA-24C3EB78DD73}"/>
              </a:ext>
            </a:extLst>
          </p:cNvPr>
          <p:cNvSpPr/>
          <p:nvPr/>
        </p:nvSpPr>
        <p:spPr>
          <a:xfrm>
            <a:off x="2557438" y="3899650"/>
            <a:ext cx="1989280" cy="461665"/>
          </a:xfrm>
          <a:prstGeom prst="rect">
            <a:avLst/>
          </a:prstGeom>
          <a:ln>
            <a:solidFill>
              <a:srgbClr val="00889A"/>
            </a:solidFill>
            <a:prstDash val="dash"/>
          </a:ln>
        </p:spPr>
        <p:txBody>
          <a:bodyPr wrap="square">
            <a:spAutoFit/>
          </a:bodyPr>
          <a:lstStyle/>
          <a:p>
            <a:pPr algn="ctr" defTabSz="914309"/>
            <a:r>
              <a:rPr lang="en-US" sz="1200" dirty="0">
                <a:solidFill>
                  <a:srgbClr val="00889A"/>
                </a:solidFill>
              </a:rPr>
              <a:t>Delivering data within CIM format</a:t>
            </a: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E5931438-D62B-40EC-A6DF-F154C2B212FB}"/>
              </a:ext>
            </a:extLst>
          </p:cNvPr>
          <p:cNvSpPr/>
          <p:nvPr/>
        </p:nvSpPr>
        <p:spPr>
          <a:xfrm>
            <a:off x="576124" y="3095753"/>
            <a:ext cx="1855519" cy="350993"/>
          </a:xfrm>
          <a:prstGeom prst="roundRect">
            <a:avLst/>
          </a:prstGeom>
          <a:solidFill>
            <a:srgbClr val="CFE9EE">
              <a:lumMod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Common Ingestion Model</a:t>
            </a:r>
            <a:endParaRPr kumimoji="0" lang="de-DE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C3C8C389-6C45-4542-A504-0E76F1B3A81B}"/>
              </a:ext>
            </a:extLst>
          </p:cNvPr>
          <p:cNvSpPr/>
          <p:nvPr/>
        </p:nvSpPr>
        <p:spPr>
          <a:xfrm>
            <a:off x="576124" y="1997127"/>
            <a:ext cx="1861162" cy="425371"/>
          </a:xfrm>
          <a:prstGeom prst="roundRect">
            <a:avLst/>
          </a:prstGeom>
          <a:solidFill>
            <a:srgbClr val="CFE9EE">
              <a:lumMod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Conceptual Data Model: 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</a:br>
            <a:r>
              <a: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Ontology Model</a:t>
            </a:r>
            <a:endParaRPr kumimoji="0" lang="de-DE" sz="105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7748A374-F1B2-4C1D-A0AE-D050367AF538}"/>
              </a:ext>
            </a:extLst>
          </p:cNvPr>
          <p:cNvCxnSpPr>
            <a:cxnSpLocks/>
            <a:stCxn id="192" idx="2"/>
            <a:endCxn id="191" idx="0"/>
          </p:cNvCxnSpPr>
          <p:nvPr/>
        </p:nvCxnSpPr>
        <p:spPr>
          <a:xfrm flipH="1">
            <a:off x="1503884" y="2422498"/>
            <a:ext cx="2821" cy="673255"/>
          </a:xfrm>
          <a:prstGeom prst="straightConnector1">
            <a:avLst/>
          </a:prstGeom>
          <a:noFill/>
          <a:ln w="9525" cap="flat" cmpd="sng" algn="ctr">
            <a:solidFill>
              <a:srgbClr val="007D8C"/>
            </a:solidFill>
            <a:prstDash val="solid"/>
            <a:tailEnd type="triangle"/>
          </a:ln>
          <a:effectLst/>
        </p:spPr>
      </p:cxn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EEAD9B5D-29F5-4902-82AA-3D027FB6DB34}"/>
              </a:ext>
            </a:extLst>
          </p:cNvPr>
          <p:cNvSpPr/>
          <p:nvPr/>
        </p:nvSpPr>
        <p:spPr>
          <a:xfrm>
            <a:off x="1471099" y="2550264"/>
            <a:ext cx="862590" cy="3509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007D8C"/>
                </a:solidFill>
                <a:latin typeface="Arial"/>
              </a:rPr>
              <a:t>Subsets in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219A4F8A-A85E-4A9E-ADBC-B2BDDCC1BD75}"/>
              </a:ext>
            </a:extLst>
          </p:cNvPr>
          <p:cNvSpPr/>
          <p:nvPr/>
        </p:nvSpPr>
        <p:spPr>
          <a:xfrm>
            <a:off x="571629" y="3904642"/>
            <a:ext cx="1860013" cy="456673"/>
          </a:xfrm>
          <a:prstGeom prst="roundRect">
            <a:avLst/>
          </a:prstGeom>
          <a:solidFill>
            <a:srgbClr val="CFE9EE">
              <a:lumMod val="9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7D8C">
                    <a:lumMod val="75000"/>
                  </a:srgbClr>
                </a:solidFill>
                <a:effectLst/>
                <a:uLnTx/>
                <a:uFillTx/>
                <a:latin typeface="Arial"/>
              </a:rPr>
              <a:t>Physical Data Model: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0" cap="none" spc="0" normalizeH="0" baseline="0" noProof="0" dirty="0">
                <a:ln>
                  <a:noFill/>
                </a:ln>
                <a:solidFill>
                  <a:srgbClr val="007D8C">
                    <a:lumMod val="75000"/>
                  </a:srgbClr>
                </a:solidFill>
                <a:effectLst/>
                <a:uLnTx/>
                <a:uFillTx/>
                <a:latin typeface="Arial"/>
              </a:rPr>
              <a:t>Physical CIM Model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3FAC885-FDE0-4766-97E0-A9FA4FE914AB}"/>
              </a:ext>
            </a:extLst>
          </p:cNvPr>
          <p:cNvCxnSpPr>
            <a:cxnSpLocks/>
            <a:endCxn id="195" idx="0"/>
          </p:cNvCxnSpPr>
          <p:nvPr/>
        </p:nvCxnSpPr>
        <p:spPr>
          <a:xfrm>
            <a:off x="1492347" y="3449794"/>
            <a:ext cx="9289" cy="454848"/>
          </a:xfrm>
          <a:prstGeom prst="straightConnector1">
            <a:avLst/>
          </a:prstGeom>
          <a:noFill/>
          <a:ln w="9525" cap="flat" cmpd="sng" algn="ctr">
            <a:solidFill>
              <a:srgbClr val="007D8C"/>
            </a:solidFill>
            <a:prstDash val="solid"/>
            <a:tailEnd type="triangle"/>
          </a:ln>
          <a:effectLst/>
        </p:spPr>
      </p:cxn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9CD4D52B-7313-4267-9A18-17B57AF24B55}"/>
              </a:ext>
            </a:extLst>
          </p:cNvPr>
          <p:cNvSpPr/>
          <p:nvPr/>
        </p:nvSpPr>
        <p:spPr>
          <a:xfrm>
            <a:off x="1465962" y="3587775"/>
            <a:ext cx="862590" cy="3509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rgbClr val="007D8C"/>
                </a:solidFill>
                <a:latin typeface="Arial"/>
              </a:rPr>
              <a:t>Details in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747A66EE-822F-473A-83C3-DF27F0FFB51B}"/>
              </a:ext>
            </a:extLst>
          </p:cNvPr>
          <p:cNvGrpSpPr/>
          <p:nvPr/>
        </p:nvGrpSpPr>
        <p:grpSpPr>
          <a:xfrm>
            <a:off x="406205" y="1658265"/>
            <a:ext cx="1263315" cy="494227"/>
            <a:chOff x="3103437" y="1891577"/>
            <a:chExt cx="1263315" cy="494227"/>
          </a:xfrm>
        </p:grpSpPr>
        <p:pic>
          <p:nvPicPr>
            <p:cNvPr id="199" name="Graphic 198" descr="Users">
              <a:extLst>
                <a:ext uri="{FF2B5EF4-FFF2-40B4-BE49-F238E27FC236}">
                  <a16:creationId xmlns:a16="http://schemas.microsoft.com/office/drawing/2014/main" id="{8BD794A7-48B3-416F-8B6F-B0AE755B6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4A590BFB-0153-4822-833C-1949FED8AE26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rgbClr val="FA7825">
                      <a:lumMod val="50000"/>
                    </a:srgbClr>
                  </a:solidFill>
                  <a:latin typeface="Arial"/>
                </a:rPr>
                <a:t> H4-GDA</a:t>
              </a:r>
              <a:endParaRPr lang="de-DE" sz="1400" b="1" i="1" dirty="0">
                <a:solidFill>
                  <a:srgbClr val="FA7825">
                    <a:lumMod val="50000"/>
                  </a:srgbClr>
                </a:solidFill>
                <a:latin typeface="Arial"/>
              </a:endParaRP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6A2A69-954E-4551-AAAD-EDB51489CA6D}"/>
              </a:ext>
            </a:extLst>
          </p:cNvPr>
          <p:cNvGrpSpPr/>
          <p:nvPr/>
        </p:nvGrpSpPr>
        <p:grpSpPr>
          <a:xfrm>
            <a:off x="377900" y="3571645"/>
            <a:ext cx="1263315" cy="494227"/>
            <a:chOff x="3103437" y="1891577"/>
            <a:chExt cx="1263315" cy="494227"/>
          </a:xfrm>
        </p:grpSpPr>
        <p:pic>
          <p:nvPicPr>
            <p:cNvPr id="202" name="Graphic 201" descr="Users">
              <a:extLst>
                <a:ext uri="{FF2B5EF4-FFF2-40B4-BE49-F238E27FC236}">
                  <a16:creationId xmlns:a16="http://schemas.microsoft.com/office/drawing/2014/main" id="{4B2FF0D5-5017-44C6-A2FD-7BD9CEB8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9B401B84-F4AE-4A0A-827E-98C5FC15BEA7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rgbClr val="FA7825">
                      <a:lumMod val="50000"/>
                    </a:srgbClr>
                  </a:solidFill>
                  <a:latin typeface="Arial"/>
                </a:rPr>
                <a:t> OE</a:t>
              </a:r>
              <a:endParaRPr lang="de-DE" sz="1400" b="1" i="1" dirty="0">
                <a:solidFill>
                  <a:srgbClr val="FA7825">
                    <a:lumMod val="50000"/>
                  </a:srgbClr>
                </a:solidFill>
                <a:latin typeface="Arial"/>
              </a:endParaRP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38ADFA88-9759-4326-B686-6AD68164DC0C}"/>
              </a:ext>
            </a:extLst>
          </p:cNvPr>
          <p:cNvGrpSpPr/>
          <p:nvPr/>
        </p:nvGrpSpPr>
        <p:grpSpPr>
          <a:xfrm>
            <a:off x="377900" y="2736150"/>
            <a:ext cx="1263315" cy="494227"/>
            <a:chOff x="3103437" y="1891577"/>
            <a:chExt cx="1263315" cy="494227"/>
          </a:xfrm>
        </p:grpSpPr>
        <p:pic>
          <p:nvPicPr>
            <p:cNvPr id="205" name="Graphic 204" descr="Users">
              <a:extLst>
                <a:ext uri="{FF2B5EF4-FFF2-40B4-BE49-F238E27FC236}">
                  <a16:creationId xmlns:a16="http://schemas.microsoft.com/office/drawing/2014/main" id="{9954A071-35A7-4963-B43B-FEF7EBECC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6731F786-4FDA-4D2A-81AB-8D1DDCDFFC9C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rgbClr val="FA7825">
                      <a:lumMod val="50000"/>
                    </a:srgbClr>
                  </a:solidFill>
                  <a:latin typeface="Arial"/>
                </a:rPr>
                <a:t> H4-GDA</a:t>
              </a:r>
              <a:endParaRPr lang="de-DE" sz="1400" b="1" i="1" dirty="0">
                <a:solidFill>
                  <a:srgbClr val="FA7825">
                    <a:lumMod val="50000"/>
                  </a:srgbClr>
                </a:solidFill>
                <a:latin typeface="Arial"/>
              </a:endParaRPr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94A26453-420F-4294-B302-BE66FC1F38DB}"/>
              </a:ext>
            </a:extLst>
          </p:cNvPr>
          <p:cNvSpPr/>
          <p:nvPr/>
        </p:nvSpPr>
        <p:spPr>
          <a:xfrm>
            <a:off x="2557438" y="3128234"/>
            <a:ext cx="1989280" cy="276999"/>
          </a:xfrm>
          <a:prstGeom prst="rect">
            <a:avLst/>
          </a:prstGeom>
          <a:ln>
            <a:solidFill>
              <a:srgbClr val="00889A"/>
            </a:solidFill>
            <a:prstDash val="dash"/>
          </a:ln>
        </p:spPr>
        <p:txBody>
          <a:bodyPr wrap="square">
            <a:spAutoFit/>
          </a:bodyPr>
          <a:lstStyle/>
          <a:p>
            <a:pPr algn="ctr" defTabSz="914309"/>
            <a:r>
              <a:rPr lang="en-US" sz="1200" dirty="0">
                <a:solidFill>
                  <a:srgbClr val="00889A"/>
                </a:solidFill>
              </a:rPr>
              <a:t>Defining schema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F12D47A-D5A8-4B49-909E-65A1B153E6E1}"/>
              </a:ext>
            </a:extLst>
          </p:cNvPr>
          <p:cNvCxnSpPr>
            <a:stCxn id="3" idx="3"/>
          </p:cNvCxnSpPr>
          <p:nvPr/>
        </p:nvCxnSpPr>
        <p:spPr>
          <a:xfrm flipV="1">
            <a:off x="4546718" y="3730699"/>
            <a:ext cx="579319" cy="399784"/>
          </a:xfrm>
          <a:prstGeom prst="bentConnector3">
            <a:avLst/>
          </a:prstGeom>
          <a:ln>
            <a:solidFill>
              <a:srgbClr val="008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A0AD841-C3B3-485B-A424-4772A9EA36E8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546718" y="4130483"/>
            <a:ext cx="579319" cy="372573"/>
          </a:xfrm>
          <a:prstGeom prst="bentConnector3">
            <a:avLst/>
          </a:prstGeom>
          <a:ln>
            <a:solidFill>
              <a:srgbClr val="008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3BB1EF1-DFC6-4CF6-B530-AFC918F1BCE1}"/>
              </a:ext>
            </a:extLst>
          </p:cNvPr>
          <p:cNvSpPr/>
          <p:nvPr/>
        </p:nvSpPr>
        <p:spPr>
          <a:xfrm>
            <a:off x="5138090" y="3612007"/>
            <a:ext cx="1433495" cy="350993"/>
          </a:xfrm>
          <a:prstGeom prst="roundRect">
            <a:avLst/>
          </a:prstGeom>
          <a:solidFill>
            <a:srgbClr val="CFE9EE">
              <a:lumMod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Data Virtualization (local instance)</a:t>
            </a:r>
            <a:endParaRPr kumimoji="0" lang="de-DE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9597231-D53E-4032-AA8E-203FA409B71F}"/>
              </a:ext>
            </a:extLst>
          </p:cNvPr>
          <p:cNvSpPr/>
          <p:nvPr/>
        </p:nvSpPr>
        <p:spPr>
          <a:xfrm>
            <a:off x="5126037" y="4352727"/>
            <a:ext cx="1433495" cy="350993"/>
          </a:xfrm>
          <a:prstGeom prst="roundRect">
            <a:avLst/>
          </a:prstGeom>
          <a:solidFill>
            <a:srgbClr val="CFE9EE">
              <a:lumMod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Flat Files</a:t>
            </a:r>
            <a:endParaRPr kumimoji="0" lang="de-DE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57433CD-8E6D-4B24-BFF5-0B2957EBB871}"/>
              </a:ext>
            </a:extLst>
          </p:cNvPr>
          <p:cNvSpPr/>
          <p:nvPr/>
        </p:nvSpPr>
        <p:spPr>
          <a:xfrm>
            <a:off x="5474625" y="3968247"/>
            <a:ext cx="752172" cy="246221"/>
          </a:xfrm>
          <a:prstGeom prst="rect">
            <a:avLst/>
          </a:prstGeom>
          <a:ln>
            <a:solidFill>
              <a:schemeClr val="accent2"/>
            </a:solidFill>
            <a:prstDash val="dash"/>
          </a:ln>
        </p:spPr>
        <p:txBody>
          <a:bodyPr wrap="square">
            <a:spAutoFit/>
          </a:bodyPr>
          <a:lstStyle/>
          <a:p>
            <a:pPr algn="ctr" defTabSz="914309"/>
            <a:r>
              <a:rPr lang="en-US" sz="1000" dirty="0">
                <a:solidFill>
                  <a:srgbClr val="FF7825"/>
                </a:solidFill>
              </a:rPr>
              <a:t>TIBCO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27C9BAE-DBAA-4215-A006-A7AD516FE367}"/>
              </a:ext>
            </a:extLst>
          </p:cNvPr>
          <p:cNvSpPr/>
          <p:nvPr/>
        </p:nvSpPr>
        <p:spPr>
          <a:xfrm>
            <a:off x="5477734" y="4713189"/>
            <a:ext cx="752172" cy="246221"/>
          </a:xfrm>
          <a:prstGeom prst="rect">
            <a:avLst/>
          </a:prstGeom>
          <a:ln>
            <a:solidFill>
              <a:schemeClr val="accent2"/>
            </a:solidFill>
            <a:prstDash val="dash"/>
          </a:ln>
        </p:spPr>
        <p:txBody>
          <a:bodyPr wrap="square">
            <a:spAutoFit/>
          </a:bodyPr>
          <a:lstStyle/>
          <a:p>
            <a:pPr algn="ctr" defTabSz="914309"/>
            <a:r>
              <a:rPr lang="en-US" sz="1000" dirty="0">
                <a:solidFill>
                  <a:srgbClr val="FF7825"/>
                </a:solidFill>
              </a:rPr>
              <a:t>e.g. CSV</a:t>
            </a:r>
          </a:p>
        </p:txBody>
      </p: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CAFE91D5-4D90-443F-AB55-B0C2EE2DF002}"/>
              </a:ext>
            </a:extLst>
          </p:cNvPr>
          <p:cNvCxnSpPr>
            <a:cxnSpLocks/>
            <a:stCxn id="96" idx="3"/>
            <a:endCxn id="43" idx="2"/>
          </p:cNvCxnSpPr>
          <p:nvPr/>
        </p:nvCxnSpPr>
        <p:spPr>
          <a:xfrm>
            <a:off x="6559532" y="4528224"/>
            <a:ext cx="2249804" cy="305302"/>
          </a:xfrm>
          <a:prstGeom prst="bentConnector4">
            <a:avLst>
              <a:gd name="adj1" fmla="val 4648"/>
              <a:gd name="adj2" fmla="val 174877"/>
            </a:avLst>
          </a:prstGeom>
          <a:ln>
            <a:solidFill>
              <a:srgbClr val="008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3D1AC8DE-D8B5-4F6C-A2EE-C1D158FD1346}"/>
              </a:ext>
            </a:extLst>
          </p:cNvPr>
          <p:cNvSpPr txBox="1">
            <a:spLocks/>
          </p:cNvSpPr>
          <p:nvPr/>
        </p:nvSpPr>
        <p:spPr>
          <a:xfrm>
            <a:off x="507934" y="515937"/>
            <a:ext cx="10672963" cy="514351"/>
          </a:xfrm>
          <a:prstGeom prst="rect">
            <a:avLst/>
          </a:prstGeom>
        </p:spPr>
        <p:txBody>
          <a:bodyPr vert="horz" wrap="square" lIns="0" tIns="36000" rIns="0" bIns="0" rtlCol="0" anchor="t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000" b="1" kern="1200" cap="all" baseline="0">
                <a:solidFill>
                  <a:srgbClr val="007D8C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all" spc="0" normalizeH="0" baseline="0" noProof="0" dirty="0">
                <a:ln>
                  <a:noFill/>
                </a:ln>
                <a:solidFill>
                  <a:srgbClr val="007D8C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AS-IS PROCESS FOR CLAIMs MIS</a:t>
            </a:r>
            <a:endParaRPr kumimoji="0" lang="de-DE" sz="3000" b="1" i="0" u="none" strike="noStrike" kern="1200" cap="all" spc="0" normalizeH="0" baseline="0" noProof="0" dirty="0">
              <a:ln>
                <a:noFill/>
              </a:ln>
              <a:solidFill>
                <a:srgbClr val="007D8C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5C5BD0-77A3-4504-9105-EA8DF62F2DCB}"/>
              </a:ext>
            </a:extLst>
          </p:cNvPr>
          <p:cNvCxnSpPr>
            <a:cxnSpLocks/>
          </p:cNvCxnSpPr>
          <p:nvPr/>
        </p:nvCxnSpPr>
        <p:spPr>
          <a:xfrm flipH="1" flipV="1">
            <a:off x="8747988" y="2209813"/>
            <a:ext cx="21556" cy="2214254"/>
          </a:xfrm>
          <a:prstGeom prst="straightConnector1">
            <a:avLst/>
          </a:prstGeom>
          <a:ln>
            <a:solidFill>
              <a:srgbClr val="008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0E33345-7C02-4830-86CB-518A139D9EBC}"/>
              </a:ext>
            </a:extLst>
          </p:cNvPr>
          <p:cNvCxnSpPr>
            <a:cxnSpLocks/>
            <a:stCxn id="95" idx="0"/>
            <a:endCxn id="119" idx="1"/>
          </p:cNvCxnSpPr>
          <p:nvPr/>
        </p:nvCxnSpPr>
        <p:spPr>
          <a:xfrm rot="5400000" flipH="1" flipV="1">
            <a:off x="7179143" y="885506"/>
            <a:ext cx="1402197" cy="4050806"/>
          </a:xfrm>
          <a:prstGeom prst="bentConnector2">
            <a:avLst/>
          </a:prstGeom>
          <a:ln>
            <a:solidFill>
              <a:srgbClr val="008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C6DB9101-009C-49A0-B65E-044E804E2D77}"/>
              </a:ext>
            </a:extLst>
          </p:cNvPr>
          <p:cNvSpPr txBox="1"/>
          <p:nvPr/>
        </p:nvSpPr>
        <p:spPr>
          <a:xfrm>
            <a:off x="9905644" y="1997127"/>
            <a:ext cx="1825359" cy="425365"/>
          </a:xfrm>
          <a:prstGeom prst="rect">
            <a:avLst/>
          </a:prstGeom>
          <a:solidFill>
            <a:srgbClr val="BC7C6F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ctr">
              <a:spcBef>
                <a:spcPts val="100"/>
              </a:spcBef>
              <a:spcAft>
                <a:spcPts val="100"/>
              </a:spcAft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Harmonized Layer</a:t>
            </a:r>
            <a:br>
              <a:rPr lang="en-US" dirty="0"/>
            </a:br>
            <a:r>
              <a:rPr lang="en-US" dirty="0"/>
              <a:t>(Data are persisted)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FEAB49-5730-435B-91DA-05A4942BF714}"/>
              </a:ext>
            </a:extLst>
          </p:cNvPr>
          <p:cNvSpPr/>
          <p:nvPr/>
        </p:nvSpPr>
        <p:spPr>
          <a:xfrm>
            <a:off x="8667158" y="4658883"/>
            <a:ext cx="284356" cy="174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EED8064-6CAA-45FD-B583-14FC15F3FD50}"/>
              </a:ext>
            </a:extLst>
          </p:cNvPr>
          <p:cNvSpPr txBox="1"/>
          <p:nvPr/>
        </p:nvSpPr>
        <p:spPr>
          <a:xfrm>
            <a:off x="9905644" y="2804567"/>
            <a:ext cx="1825359" cy="899328"/>
          </a:xfrm>
          <a:prstGeom prst="rect">
            <a:avLst/>
          </a:prstGeom>
          <a:solidFill>
            <a:srgbClr val="BC7C6F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ctr">
              <a:spcBef>
                <a:spcPts val="100"/>
              </a:spcBef>
              <a:spcAft>
                <a:spcPts val="100"/>
              </a:spcAft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Consumption Layer</a:t>
            </a:r>
            <a:br>
              <a:rPr lang="en-US" dirty="0"/>
            </a:br>
            <a:r>
              <a:rPr lang="en-US" dirty="0"/>
              <a:t>(Standard conformed Dims &amp; Facts being customized subset of data from Harmonization Layer)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5ADE88D9-1072-4B7D-B077-BF31DCF05FBE}"/>
              </a:ext>
            </a:extLst>
          </p:cNvPr>
          <p:cNvCxnSpPr>
            <a:cxnSpLocks/>
            <a:stCxn id="119" idx="2"/>
            <a:endCxn id="174" idx="0"/>
          </p:cNvCxnSpPr>
          <p:nvPr/>
        </p:nvCxnSpPr>
        <p:spPr>
          <a:xfrm>
            <a:off x="10818324" y="2422492"/>
            <a:ext cx="0" cy="382075"/>
          </a:xfrm>
          <a:prstGeom prst="straightConnector1">
            <a:avLst/>
          </a:prstGeom>
          <a:ln>
            <a:solidFill>
              <a:srgbClr val="008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CB2BE52-6F7F-4436-8692-0836F50FAAE5}"/>
              </a:ext>
            </a:extLst>
          </p:cNvPr>
          <p:cNvGrpSpPr/>
          <p:nvPr/>
        </p:nvGrpSpPr>
        <p:grpSpPr>
          <a:xfrm>
            <a:off x="2203463" y="3568061"/>
            <a:ext cx="1263315" cy="494227"/>
            <a:chOff x="3103437" y="1891577"/>
            <a:chExt cx="1263315" cy="494227"/>
          </a:xfrm>
        </p:grpSpPr>
        <p:pic>
          <p:nvPicPr>
            <p:cNvPr id="177" name="Graphic 176" descr="Users">
              <a:extLst>
                <a:ext uri="{FF2B5EF4-FFF2-40B4-BE49-F238E27FC236}">
                  <a16:creationId xmlns:a16="http://schemas.microsoft.com/office/drawing/2014/main" id="{8C98BE3B-F06B-4780-AD10-E031706C0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78B90C57-C0BC-49A9-A556-5A12E93EA2AD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rgbClr val="FA7825">
                      <a:lumMod val="50000"/>
                    </a:srgbClr>
                  </a:solidFill>
                  <a:latin typeface="Arial"/>
                </a:rPr>
                <a:t> OE</a:t>
              </a:r>
              <a:endParaRPr lang="de-DE" sz="1400" b="1" i="1" dirty="0">
                <a:solidFill>
                  <a:srgbClr val="FA7825">
                    <a:lumMod val="50000"/>
                  </a:srgbClr>
                </a:solidFill>
                <a:latin typeface="Arial"/>
              </a:endParaRP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904A418-92F2-4F1E-9EA3-A0E4CD9538BF}"/>
              </a:ext>
            </a:extLst>
          </p:cNvPr>
          <p:cNvGrpSpPr/>
          <p:nvPr/>
        </p:nvGrpSpPr>
        <p:grpSpPr>
          <a:xfrm>
            <a:off x="4716898" y="4024952"/>
            <a:ext cx="1263315" cy="494227"/>
            <a:chOff x="3103437" y="1891577"/>
            <a:chExt cx="1263315" cy="494227"/>
          </a:xfrm>
        </p:grpSpPr>
        <p:pic>
          <p:nvPicPr>
            <p:cNvPr id="180" name="Graphic 179" descr="Users">
              <a:extLst>
                <a:ext uri="{FF2B5EF4-FFF2-40B4-BE49-F238E27FC236}">
                  <a16:creationId xmlns:a16="http://schemas.microsoft.com/office/drawing/2014/main" id="{A603DCD6-A225-41FD-AD4E-6D669B596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A7D91206-5817-4B78-A1B9-46C38AD8E42C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rgbClr val="FA7825">
                      <a:lumMod val="50000"/>
                    </a:srgbClr>
                  </a:solidFill>
                  <a:latin typeface="Arial"/>
                </a:rPr>
                <a:t> OE</a:t>
              </a:r>
              <a:endParaRPr lang="de-DE" sz="1400" b="1" i="1" dirty="0">
                <a:solidFill>
                  <a:srgbClr val="FA7825">
                    <a:lumMod val="50000"/>
                  </a:srgbClr>
                </a:solidFill>
                <a:latin typeface="Arial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C513AEB-4EF9-4DEE-A62B-82E2FD89E6CB}"/>
              </a:ext>
            </a:extLst>
          </p:cNvPr>
          <p:cNvGrpSpPr/>
          <p:nvPr/>
        </p:nvGrpSpPr>
        <p:grpSpPr>
          <a:xfrm>
            <a:off x="4704328" y="3283213"/>
            <a:ext cx="1263315" cy="494227"/>
            <a:chOff x="3103437" y="1891577"/>
            <a:chExt cx="1263315" cy="494227"/>
          </a:xfrm>
        </p:grpSpPr>
        <p:pic>
          <p:nvPicPr>
            <p:cNvPr id="183" name="Graphic 182" descr="Users">
              <a:extLst>
                <a:ext uri="{FF2B5EF4-FFF2-40B4-BE49-F238E27FC236}">
                  <a16:creationId xmlns:a16="http://schemas.microsoft.com/office/drawing/2014/main" id="{A034F5EF-0F8A-4179-AADE-0084508A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BCB94161-B992-4E31-96EE-35CC37F7A227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rgbClr val="FA7825">
                      <a:lumMod val="50000"/>
                    </a:srgbClr>
                  </a:solidFill>
                  <a:latin typeface="Arial"/>
                </a:rPr>
                <a:t> OE</a:t>
              </a:r>
              <a:endParaRPr lang="de-DE" sz="1400" b="1" i="1" dirty="0">
                <a:solidFill>
                  <a:srgbClr val="FA7825">
                    <a:lumMod val="50000"/>
                  </a:srgbClr>
                </a:solidFill>
                <a:latin typeface="Arial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430B6E0-C747-405B-BA04-66C4EC28A3B5}"/>
              </a:ext>
            </a:extLst>
          </p:cNvPr>
          <p:cNvGrpSpPr/>
          <p:nvPr/>
        </p:nvGrpSpPr>
        <p:grpSpPr>
          <a:xfrm>
            <a:off x="6937698" y="3427837"/>
            <a:ext cx="2345315" cy="494227"/>
            <a:chOff x="3195566" y="1891956"/>
            <a:chExt cx="2345315" cy="494227"/>
          </a:xfrm>
        </p:grpSpPr>
        <p:pic>
          <p:nvPicPr>
            <p:cNvPr id="186" name="Graphic 185" descr="Users">
              <a:extLst>
                <a:ext uri="{FF2B5EF4-FFF2-40B4-BE49-F238E27FC236}">
                  <a16:creationId xmlns:a16="http://schemas.microsoft.com/office/drawing/2014/main" id="{CA1B10EE-EA58-4D65-B7EA-6213C8382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3F610B62-7154-4C26-A4CF-ADDFADE7294C}"/>
                </a:ext>
              </a:extLst>
            </p:cNvPr>
            <p:cNvSpPr/>
            <p:nvPr/>
          </p:nvSpPr>
          <p:spPr>
            <a:xfrm>
              <a:off x="3514169" y="1891956"/>
              <a:ext cx="2026712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rgbClr val="FA7825">
                      <a:lumMod val="50000"/>
                    </a:srgbClr>
                  </a:solidFill>
                  <a:latin typeface="Arial"/>
                </a:rPr>
                <a:t> AZ Tech/Project Team</a:t>
              </a:r>
              <a:endParaRPr lang="de-DE" sz="1400" b="1" i="1" dirty="0">
                <a:solidFill>
                  <a:srgbClr val="FA7825">
                    <a:lumMod val="50000"/>
                  </a:srgbClr>
                </a:solidFill>
                <a:latin typeface="Arial"/>
              </a:endParaRPr>
            </a:p>
          </p:txBody>
        </p:sp>
      </p:grpSp>
      <p:pic>
        <p:nvPicPr>
          <p:cNvPr id="189" name="Graphic 188" descr="Users">
            <a:extLst>
              <a:ext uri="{FF2B5EF4-FFF2-40B4-BE49-F238E27FC236}">
                <a16:creationId xmlns:a16="http://schemas.microsoft.com/office/drawing/2014/main" id="{51CFDA8B-1161-48B1-97D2-EB4DCE04C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56195" y="2156996"/>
            <a:ext cx="419279" cy="419279"/>
          </a:xfrm>
          <a:prstGeom prst="rect">
            <a:avLst/>
          </a:prstGeom>
        </p:spPr>
      </p:pic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A49EA6F-A6C9-4EBB-B876-71306FF79767}"/>
              </a:ext>
            </a:extLst>
          </p:cNvPr>
          <p:cNvGrpSpPr/>
          <p:nvPr/>
        </p:nvGrpSpPr>
        <p:grpSpPr>
          <a:xfrm>
            <a:off x="5686056" y="1257570"/>
            <a:ext cx="2391145" cy="494227"/>
            <a:chOff x="3195566" y="1881732"/>
            <a:chExt cx="1805862" cy="494227"/>
          </a:xfrm>
        </p:grpSpPr>
        <p:pic>
          <p:nvPicPr>
            <p:cNvPr id="209" name="Graphic 208" descr="Users">
              <a:extLst>
                <a:ext uri="{FF2B5EF4-FFF2-40B4-BE49-F238E27FC236}">
                  <a16:creationId xmlns:a16="http://schemas.microsoft.com/office/drawing/2014/main" id="{A8B2ED69-8D49-45CA-8EB7-3A7E76DE1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316652" cy="419279"/>
            </a:xfrm>
            <a:prstGeom prst="rect">
              <a:avLst/>
            </a:prstGeom>
          </p:spPr>
        </p:pic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C1243A40-7BF1-4309-8258-95B7BABF23A2}"/>
                </a:ext>
              </a:extLst>
            </p:cNvPr>
            <p:cNvSpPr/>
            <p:nvPr/>
          </p:nvSpPr>
          <p:spPr>
            <a:xfrm>
              <a:off x="3429920" y="1881732"/>
              <a:ext cx="1571508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rgbClr val="FA7825">
                      <a:lumMod val="50000"/>
                    </a:srgbClr>
                  </a:solidFill>
                  <a:latin typeface="Arial"/>
                </a:rPr>
                <a:t> AZ Tech/Project Team</a:t>
              </a:r>
              <a:endParaRPr lang="de-DE" sz="1400" b="1" i="1" dirty="0">
                <a:solidFill>
                  <a:srgbClr val="FA7825">
                    <a:lumMod val="50000"/>
                  </a:srgbClr>
                </a:solidFill>
                <a:latin typeface="Arial"/>
              </a:endParaRPr>
            </a:p>
          </p:txBody>
        </p:sp>
      </p:grpSp>
      <p:sp>
        <p:nvSpPr>
          <p:cNvPr id="211" name="Rectangle 210">
            <a:extLst>
              <a:ext uri="{FF2B5EF4-FFF2-40B4-BE49-F238E27FC236}">
                <a16:creationId xmlns:a16="http://schemas.microsoft.com/office/drawing/2014/main" id="{C5C17CFB-7EC7-4119-ADCB-ACE29D1EF08B}"/>
              </a:ext>
            </a:extLst>
          </p:cNvPr>
          <p:cNvSpPr/>
          <p:nvPr/>
        </p:nvSpPr>
        <p:spPr>
          <a:xfrm>
            <a:off x="6682285" y="5372963"/>
            <a:ext cx="2189996" cy="276999"/>
          </a:xfrm>
          <a:prstGeom prst="rect">
            <a:avLst/>
          </a:prstGeom>
          <a:ln>
            <a:solidFill>
              <a:srgbClr val="00889A"/>
            </a:solidFill>
            <a:prstDash val="dash"/>
          </a:ln>
        </p:spPr>
        <p:txBody>
          <a:bodyPr wrap="square">
            <a:spAutoFit/>
          </a:bodyPr>
          <a:lstStyle/>
          <a:p>
            <a:pPr algn="ctr" defTabSz="914309"/>
            <a:r>
              <a:rPr lang="en-US" sz="1200" dirty="0">
                <a:solidFill>
                  <a:srgbClr val="00889A"/>
                </a:solidFill>
              </a:rPr>
              <a:t>Persisting data into Raw Layer</a:t>
            </a: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B5CDA32-3439-404B-963A-DD1206D04A37}"/>
              </a:ext>
            </a:extLst>
          </p:cNvPr>
          <p:cNvGrpSpPr/>
          <p:nvPr/>
        </p:nvGrpSpPr>
        <p:grpSpPr>
          <a:xfrm>
            <a:off x="6306040" y="4995154"/>
            <a:ext cx="1263315" cy="494227"/>
            <a:chOff x="3103437" y="1891577"/>
            <a:chExt cx="1263315" cy="494227"/>
          </a:xfrm>
        </p:grpSpPr>
        <p:pic>
          <p:nvPicPr>
            <p:cNvPr id="213" name="Graphic 212" descr="Users">
              <a:extLst>
                <a:ext uri="{FF2B5EF4-FFF2-40B4-BE49-F238E27FC236}">
                  <a16:creationId xmlns:a16="http://schemas.microsoft.com/office/drawing/2014/main" id="{BA03D304-7933-44A6-8660-D5A937B62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182B87F3-AAA3-41B1-AD6D-257C007F994D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rgbClr val="FA7825">
                      <a:lumMod val="50000"/>
                    </a:srgbClr>
                  </a:solidFill>
                  <a:latin typeface="Arial"/>
                </a:rPr>
                <a:t> OE</a:t>
              </a:r>
              <a:endParaRPr lang="de-DE" sz="1400" b="1" i="1" dirty="0">
                <a:solidFill>
                  <a:srgbClr val="FA7825">
                    <a:lumMod val="50000"/>
                  </a:srgbClr>
                </a:solidFill>
                <a:latin typeface="Arial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39AAF3A3-563E-44B9-9631-F286C3B1AE68}"/>
              </a:ext>
            </a:extLst>
          </p:cNvPr>
          <p:cNvGrpSpPr/>
          <p:nvPr/>
        </p:nvGrpSpPr>
        <p:grpSpPr>
          <a:xfrm>
            <a:off x="2197428" y="2739545"/>
            <a:ext cx="1263315" cy="494227"/>
            <a:chOff x="3103437" y="1891577"/>
            <a:chExt cx="1263315" cy="494227"/>
          </a:xfrm>
        </p:grpSpPr>
        <p:pic>
          <p:nvPicPr>
            <p:cNvPr id="216" name="Graphic 215" descr="Users">
              <a:extLst>
                <a:ext uri="{FF2B5EF4-FFF2-40B4-BE49-F238E27FC236}">
                  <a16:creationId xmlns:a16="http://schemas.microsoft.com/office/drawing/2014/main" id="{0375C19F-899B-45E6-9E2F-F86C2BC15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7C2A69EF-DAB4-46B7-BAD6-0AFD98F799CF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rgbClr val="FA7825">
                      <a:lumMod val="50000"/>
                    </a:srgbClr>
                  </a:solidFill>
                  <a:latin typeface="Arial"/>
                </a:rPr>
                <a:t> H4-GDA</a:t>
              </a:r>
              <a:endParaRPr lang="de-DE" sz="1400" b="1" i="1" dirty="0">
                <a:solidFill>
                  <a:srgbClr val="FA7825">
                    <a:lumMod val="50000"/>
                  </a:srgbClr>
                </a:solidFill>
                <a:latin typeface="Arial"/>
              </a:endParaRP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E8A7549-33C4-4E4F-8E99-1B13C46D17C0}"/>
              </a:ext>
            </a:extLst>
          </p:cNvPr>
          <p:cNvSpPr/>
          <p:nvPr/>
        </p:nvSpPr>
        <p:spPr>
          <a:xfrm>
            <a:off x="7103343" y="3822221"/>
            <a:ext cx="2444447" cy="461665"/>
          </a:xfrm>
          <a:prstGeom prst="rect">
            <a:avLst/>
          </a:prstGeom>
          <a:solidFill>
            <a:schemeClr val="bg1"/>
          </a:solidFill>
          <a:ln>
            <a:solidFill>
              <a:srgbClr val="00889A"/>
            </a:solidFill>
            <a:prstDash val="dash"/>
          </a:ln>
        </p:spPr>
        <p:txBody>
          <a:bodyPr wrap="square">
            <a:spAutoFit/>
          </a:bodyPr>
          <a:lstStyle/>
          <a:p>
            <a:pPr algn="ctr" defTabSz="914309"/>
            <a:r>
              <a:rPr lang="en-US" sz="1200" dirty="0">
                <a:solidFill>
                  <a:srgbClr val="00889A"/>
                </a:solidFill>
              </a:rPr>
              <a:t>Applying technical DQ checks to make pipeline “RUN”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7B7232E1-1820-479D-9CBC-799B32FB4697}"/>
              </a:ext>
            </a:extLst>
          </p:cNvPr>
          <p:cNvCxnSpPr>
            <a:cxnSpLocks/>
            <a:stCxn id="106" idx="3"/>
            <a:endCxn id="98" idx="2"/>
          </p:cNvCxnSpPr>
          <p:nvPr/>
        </p:nvCxnSpPr>
        <p:spPr>
          <a:xfrm flipH="1">
            <a:off x="5853820" y="4053054"/>
            <a:ext cx="3693970" cy="906356"/>
          </a:xfrm>
          <a:prstGeom prst="bentConnector4">
            <a:avLst>
              <a:gd name="adj1" fmla="val -6188"/>
              <a:gd name="adj2" fmla="val 229953"/>
            </a:avLst>
          </a:prstGeom>
          <a:ln>
            <a:solidFill>
              <a:srgbClr val="008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A2F0E3BD-3F5D-4FEB-BBED-64C287F29F93}"/>
              </a:ext>
            </a:extLst>
          </p:cNvPr>
          <p:cNvSpPr/>
          <p:nvPr/>
        </p:nvSpPr>
        <p:spPr>
          <a:xfrm>
            <a:off x="5945512" y="2105813"/>
            <a:ext cx="2080836" cy="494227"/>
          </a:xfrm>
          <a:prstGeom prst="round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400" b="1" dirty="0">
                <a:solidFill>
                  <a:srgbClr val="FA7825">
                    <a:lumMod val="50000"/>
                  </a:srgbClr>
                </a:solidFill>
                <a:latin typeface="Arial"/>
              </a:rPr>
              <a:t> AZ Tech/Project Team</a:t>
            </a:r>
            <a:endParaRPr lang="de-DE" sz="1400" b="1" i="1" dirty="0">
              <a:solidFill>
                <a:srgbClr val="FA7825">
                  <a:lumMod val="50000"/>
                </a:srgbClr>
              </a:solidFill>
              <a:latin typeface="Arial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BF8652-65D2-421A-8F55-ECD3A4C233AC}"/>
              </a:ext>
            </a:extLst>
          </p:cNvPr>
          <p:cNvSpPr txBox="1"/>
          <p:nvPr/>
        </p:nvSpPr>
        <p:spPr>
          <a:xfrm>
            <a:off x="9905644" y="4104086"/>
            <a:ext cx="1825359" cy="425365"/>
          </a:xfrm>
          <a:prstGeom prst="rect">
            <a:avLst/>
          </a:prstGeom>
          <a:solidFill>
            <a:srgbClr val="BC7C6F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ctr">
              <a:spcBef>
                <a:spcPts val="100"/>
              </a:spcBef>
              <a:spcAft>
                <a:spcPts val="100"/>
              </a:spcAft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Semantic Consumption Layer</a:t>
            </a:r>
            <a:br>
              <a:rPr lang="en-US" dirty="0"/>
            </a:br>
            <a:r>
              <a:rPr lang="en-US" dirty="0"/>
              <a:t>(Virtual Data Sets &amp; Marts)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578709C-DB69-4286-8DA2-D5645C0BB016}"/>
              </a:ext>
            </a:extLst>
          </p:cNvPr>
          <p:cNvCxnSpPr>
            <a:cxnSpLocks/>
            <a:stCxn id="174" idx="2"/>
            <a:endCxn id="68" idx="0"/>
          </p:cNvCxnSpPr>
          <p:nvPr/>
        </p:nvCxnSpPr>
        <p:spPr>
          <a:xfrm>
            <a:off x="10818324" y="3703895"/>
            <a:ext cx="0" cy="400191"/>
          </a:xfrm>
          <a:prstGeom prst="straightConnector1">
            <a:avLst/>
          </a:prstGeom>
          <a:ln>
            <a:solidFill>
              <a:srgbClr val="0088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22CD212-4B67-44E7-9648-51C6B5C1990F}"/>
              </a:ext>
            </a:extLst>
          </p:cNvPr>
          <p:cNvSpPr txBox="1"/>
          <p:nvPr/>
        </p:nvSpPr>
        <p:spPr>
          <a:xfrm rot="20183136">
            <a:off x="127648" y="1021067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4331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AD5E87E-A95A-45A4-BFD2-06029EE25890}"/>
              </a:ext>
            </a:extLst>
          </p:cNvPr>
          <p:cNvSpPr/>
          <p:nvPr/>
        </p:nvSpPr>
        <p:spPr>
          <a:xfrm>
            <a:off x="8016634" y="2458683"/>
            <a:ext cx="3426469" cy="3318625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  <a:alpha val="62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50" b="1" dirty="0">
                <a:solidFill>
                  <a:schemeClr val="bg1"/>
                </a:solidFill>
              </a:rPr>
              <a:t>Delivery</a:t>
            </a:r>
            <a:endParaRPr lang="de-DE" sz="105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8428118-5989-4F30-8635-A71BDB26B678}"/>
              </a:ext>
            </a:extLst>
          </p:cNvPr>
          <p:cNvSpPr/>
          <p:nvPr/>
        </p:nvSpPr>
        <p:spPr>
          <a:xfrm>
            <a:off x="4269106" y="2458683"/>
            <a:ext cx="3426469" cy="3318625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50" b="1" dirty="0">
                <a:solidFill>
                  <a:schemeClr val="bg1"/>
                </a:solidFill>
              </a:rPr>
              <a:t>Data Architecture</a:t>
            </a:r>
            <a:endParaRPr lang="de-DE" sz="1050" b="1" dirty="0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FB0A6C-D8C3-44C7-85EC-38196C3011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7331CD-EE07-46AA-90FD-D086CCA4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Responsibilities in the data architecture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8598AD-C28E-4E0B-87DD-C6AC6E6A3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E585D0-036E-408F-843C-189FFF1084C8}"/>
              </a:ext>
            </a:extLst>
          </p:cNvPr>
          <p:cNvSpPr/>
          <p:nvPr/>
        </p:nvSpPr>
        <p:spPr>
          <a:xfrm>
            <a:off x="862074" y="2861826"/>
            <a:ext cx="10392376" cy="1010676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Capability (based) 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Architecture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1BF955-B795-4057-8A61-8A937A93D183}"/>
              </a:ext>
            </a:extLst>
          </p:cNvPr>
          <p:cNvSpPr/>
          <p:nvPr/>
        </p:nvSpPr>
        <p:spPr>
          <a:xfrm>
            <a:off x="862074" y="3905641"/>
            <a:ext cx="10392376" cy="713461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Functional Architecture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397E8F-0DCB-468F-926B-CDB7EA497CEF}"/>
              </a:ext>
            </a:extLst>
          </p:cNvPr>
          <p:cNvSpPr/>
          <p:nvPr/>
        </p:nvSpPr>
        <p:spPr>
          <a:xfrm>
            <a:off x="862074" y="4671094"/>
            <a:ext cx="10392376" cy="838695"/>
          </a:xfrm>
          <a:prstGeom prst="rect">
            <a:avLst/>
          </a:prstGeom>
          <a:solidFill>
            <a:srgbClr val="F4F2F2">
              <a:alpha val="42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Physical/Technical</a:t>
            </a:r>
          </a:p>
          <a:p>
            <a:pPr algn="l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 Architecture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5953C0-9C78-4BD1-9AE0-E5FC259D0A17}"/>
              </a:ext>
            </a:extLst>
          </p:cNvPr>
          <p:cNvSpPr/>
          <p:nvPr/>
        </p:nvSpPr>
        <p:spPr>
          <a:xfrm>
            <a:off x="3405204" y="2988248"/>
            <a:ext cx="1183500" cy="42537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chemeClr val="bg1"/>
                </a:solidFill>
              </a:rPr>
              <a:t>Business Objects</a:t>
            </a:r>
            <a:endParaRPr lang="de-DE" sz="1050" i="1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5CCE98D-2292-4A6A-9C07-79B92193D34F}"/>
              </a:ext>
            </a:extLst>
          </p:cNvPr>
          <p:cNvSpPr/>
          <p:nvPr/>
        </p:nvSpPr>
        <p:spPr>
          <a:xfrm>
            <a:off x="3356297" y="4909570"/>
            <a:ext cx="1183500" cy="3713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chemeClr val="tx2">
                    <a:lumMod val="75000"/>
                  </a:schemeClr>
                </a:solidFill>
              </a:rPr>
              <a:t>Data Objects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50" i="1" dirty="0">
                <a:solidFill>
                  <a:schemeClr val="tx2">
                    <a:lumMod val="75000"/>
                  </a:schemeClr>
                </a:solidFill>
              </a:rPr>
              <a:t>System specific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6182B-A13C-4CB4-8EC8-81305DE05C1B}"/>
              </a:ext>
            </a:extLst>
          </p:cNvPr>
          <p:cNvSpPr/>
          <p:nvPr/>
        </p:nvSpPr>
        <p:spPr>
          <a:xfrm>
            <a:off x="862074" y="1312413"/>
            <a:ext cx="10581029" cy="599906"/>
          </a:xfrm>
          <a:prstGeom prst="rect">
            <a:avLst/>
          </a:pr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Responsibility for the conceptual artefacts belongs to H4-GDA.</a:t>
            </a:r>
          </a:p>
          <a:p>
            <a:pPr algn="l">
              <a:spcBef>
                <a:spcPts val="100"/>
              </a:spcBef>
              <a:spcAft>
                <a:spcPts val="100"/>
              </a:spcAft>
            </a:pPr>
            <a:r>
              <a:rPr lang="en-US" sz="1400" dirty="0">
                <a:solidFill>
                  <a:schemeClr val="tx2"/>
                </a:solidFill>
              </a:rPr>
              <a:t>Instancing the data in the CIM format is an OE responsibility. </a:t>
            </a: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0ED22CF-501F-41A5-A68E-0CCD1987C168}"/>
              </a:ext>
            </a:extLst>
          </p:cNvPr>
          <p:cNvSpPr/>
          <p:nvPr/>
        </p:nvSpPr>
        <p:spPr>
          <a:xfrm>
            <a:off x="5869942" y="4086874"/>
            <a:ext cx="1855519" cy="35099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chemeClr val="bg1"/>
                </a:solidFill>
              </a:rPr>
              <a:t>Common Ingestion Model</a:t>
            </a:r>
            <a:endParaRPr lang="de-DE" sz="1050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EA9ED79-1020-4BF1-8EB8-DCA67318BF83}"/>
              </a:ext>
            </a:extLst>
          </p:cNvPr>
          <p:cNvSpPr/>
          <p:nvPr/>
        </p:nvSpPr>
        <p:spPr>
          <a:xfrm>
            <a:off x="5869942" y="2988248"/>
            <a:ext cx="1861162" cy="42537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chemeClr val="bg1"/>
                </a:solidFill>
              </a:rPr>
              <a:t>Conceptual Data Model: </a:t>
            </a:r>
            <a:br>
              <a:rPr lang="en-US" sz="1050" dirty="0">
                <a:solidFill>
                  <a:schemeClr val="bg1"/>
                </a:solidFill>
              </a:rPr>
            </a:br>
            <a:r>
              <a:rPr lang="en-US" sz="1050" i="1" dirty="0">
                <a:solidFill>
                  <a:schemeClr val="bg1"/>
                </a:solidFill>
              </a:rPr>
              <a:t>Ontology Model</a:t>
            </a:r>
            <a:endParaRPr lang="de-DE" sz="1050" i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483E48-D303-4EB6-95C1-24A69FED5404}"/>
              </a:ext>
            </a:extLst>
          </p:cNvPr>
          <p:cNvCxnSpPr>
            <a:cxnSpLocks/>
            <a:stCxn id="13" idx="3"/>
            <a:endCxn id="36" idx="1"/>
          </p:cNvCxnSpPr>
          <p:nvPr/>
        </p:nvCxnSpPr>
        <p:spPr>
          <a:xfrm>
            <a:off x="4588704" y="3200934"/>
            <a:ext cx="1281238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35EA045-16BF-487D-8CDC-18E9D5E66696}"/>
              </a:ext>
            </a:extLst>
          </p:cNvPr>
          <p:cNvSpPr/>
          <p:nvPr/>
        </p:nvSpPr>
        <p:spPr>
          <a:xfrm>
            <a:off x="4782997" y="2975145"/>
            <a:ext cx="862590" cy="3509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chemeClr val="tx2"/>
                </a:solidFill>
              </a:rPr>
              <a:t>Composes in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8AC833-47AC-4F03-B109-A5822132325C}"/>
              </a:ext>
            </a:extLst>
          </p:cNvPr>
          <p:cNvCxnSpPr>
            <a:cxnSpLocks/>
            <a:stCxn id="36" idx="2"/>
            <a:endCxn id="25" idx="0"/>
          </p:cNvCxnSpPr>
          <p:nvPr/>
        </p:nvCxnSpPr>
        <p:spPr>
          <a:xfrm flipH="1">
            <a:off x="6797702" y="3413619"/>
            <a:ext cx="2821" cy="673255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C95121D-394F-4DB9-AA64-8F79156BBF83}"/>
              </a:ext>
            </a:extLst>
          </p:cNvPr>
          <p:cNvSpPr/>
          <p:nvPr/>
        </p:nvSpPr>
        <p:spPr>
          <a:xfrm>
            <a:off x="6764917" y="3541385"/>
            <a:ext cx="862590" cy="3509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chemeClr val="tx2"/>
                </a:solidFill>
              </a:rPr>
              <a:t>Subsets in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AA24C60-512B-460C-8C80-FAF17DED4686}"/>
              </a:ext>
            </a:extLst>
          </p:cNvPr>
          <p:cNvSpPr/>
          <p:nvPr/>
        </p:nvSpPr>
        <p:spPr>
          <a:xfrm>
            <a:off x="8976813" y="4929889"/>
            <a:ext cx="1855519" cy="3509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chemeClr val="bg1"/>
                </a:solidFill>
              </a:rPr>
              <a:t>Data in CIM format</a:t>
            </a:r>
            <a:endParaRPr lang="de-DE" sz="1050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2BB9CC2-18F6-4B7F-AABC-38CB3B9B2442}"/>
              </a:ext>
            </a:extLst>
          </p:cNvPr>
          <p:cNvSpPr/>
          <p:nvPr/>
        </p:nvSpPr>
        <p:spPr>
          <a:xfrm>
            <a:off x="5865447" y="4895763"/>
            <a:ext cx="1860013" cy="45667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chemeClr val="tx2">
                    <a:lumMod val="75000"/>
                  </a:schemeClr>
                </a:solidFill>
              </a:rPr>
              <a:t>Physical Data Model: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50" i="1" dirty="0">
                <a:solidFill>
                  <a:schemeClr val="tx2">
                    <a:lumMod val="75000"/>
                  </a:schemeClr>
                </a:solidFill>
              </a:rPr>
              <a:t>Physical CIM Model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ACE3238-1D00-4675-A43A-A798181B8E17}"/>
              </a:ext>
            </a:extLst>
          </p:cNvPr>
          <p:cNvSpPr/>
          <p:nvPr/>
        </p:nvSpPr>
        <p:spPr>
          <a:xfrm>
            <a:off x="8974846" y="3040132"/>
            <a:ext cx="1855519" cy="35099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50" dirty="0">
                <a:solidFill>
                  <a:schemeClr val="bg1"/>
                </a:solidFill>
              </a:rPr>
              <a:t>Allianz Ontology Model</a:t>
            </a:r>
            <a:endParaRPr lang="de-DE" sz="1050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EB86783-2FD9-4F49-A75E-85FDDFCD47BB}"/>
              </a:ext>
            </a:extLst>
          </p:cNvPr>
          <p:cNvSpPr/>
          <p:nvPr/>
        </p:nvSpPr>
        <p:spPr>
          <a:xfrm>
            <a:off x="8974845" y="4078476"/>
            <a:ext cx="1855519" cy="350993"/>
          </a:xfrm>
          <a:prstGeom prst="roundRect">
            <a:avLst/>
          </a:prstGeom>
          <a:solidFill>
            <a:srgbClr val="BC7C6F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de-DE" sz="1050" dirty="0">
                <a:solidFill>
                  <a:schemeClr val="bg1"/>
                </a:solidFill>
              </a:rPr>
              <a:t>SQL CIM Model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3AB78A7-27FE-4F21-8D6E-BFCA97D009B2}"/>
              </a:ext>
            </a:extLst>
          </p:cNvPr>
          <p:cNvCxnSpPr>
            <a:cxnSpLocks/>
          </p:cNvCxnSpPr>
          <p:nvPr/>
        </p:nvCxnSpPr>
        <p:spPr>
          <a:xfrm>
            <a:off x="4561837" y="5114170"/>
            <a:ext cx="1281238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EC9F93F-7CA3-4FF2-BC31-AF01008E731D}"/>
              </a:ext>
            </a:extLst>
          </p:cNvPr>
          <p:cNvSpPr/>
          <p:nvPr/>
        </p:nvSpPr>
        <p:spPr>
          <a:xfrm>
            <a:off x="4756130" y="4888381"/>
            <a:ext cx="862590" cy="3509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chemeClr val="tx2"/>
                </a:solidFill>
              </a:rPr>
              <a:t>Composes in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7C91BF3-75C7-4478-BDBB-723ED0A7E75B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6786165" y="4440915"/>
            <a:ext cx="9289" cy="454848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C4ACBBF-AB0C-4FE7-AC68-CA5C95D7DC22}"/>
              </a:ext>
            </a:extLst>
          </p:cNvPr>
          <p:cNvSpPr/>
          <p:nvPr/>
        </p:nvSpPr>
        <p:spPr>
          <a:xfrm>
            <a:off x="6759780" y="4578896"/>
            <a:ext cx="862590" cy="3509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chemeClr val="tx2"/>
                </a:solidFill>
              </a:rPr>
              <a:t>Details in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FBDBF9A-765A-4C0F-902D-9E436C805903}"/>
              </a:ext>
            </a:extLst>
          </p:cNvPr>
          <p:cNvCxnSpPr>
            <a:cxnSpLocks/>
          </p:cNvCxnSpPr>
          <p:nvPr/>
        </p:nvCxnSpPr>
        <p:spPr>
          <a:xfrm>
            <a:off x="7695575" y="5124099"/>
            <a:ext cx="1281238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F316AB-ADCD-45E2-B40F-5EB8C6D4A6BD}"/>
              </a:ext>
            </a:extLst>
          </p:cNvPr>
          <p:cNvGrpSpPr/>
          <p:nvPr/>
        </p:nvGrpSpPr>
        <p:grpSpPr>
          <a:xfrm>
            <a:off x="3103437" y="2653540"/>
            <a:ext cx="1263315" cy="494227"/>
            <a:chOff x="3103437" y="1891577"/>
            <a:chExt cx="1263315" cy="494227"/>
          </a:xfrm>
        </p:grpSpPr>
        <p:pic>
          <p:nvPicPr>
            <p:cNvPr id="22" name="Graphic 21" descr="Users">
              <a:extLst>
                <a:ext uri="{FF2B5EF4-FFF2-40B4-BE49-F238E27FC236}">
                  <a16:creationId xmlns:a16="http://schemas.microsoft.com/office/drawing/2014/main" id="{F4F12679-B325-409D-BA87-E7B23B9E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86AD527-81D4-48A8-A044-58C6995A1BFF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 H4-GDA</a:t>
              </a:r>
              <a:endParaRPr lang="de-DE" sz="14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AC60022-86A0-4893-83A6-0D3C21168E63}"/>
              </a:ext>
            </a:extLst>
          </p:cNvPr>
          <p:cNvGrpSpPr/>
          <p:nvPr/>
        </p:nvGrpSpPr>
        <p:grpSpPr>
          <a:xfrm>
            <a:off x="5700023" y="2649386"/>
            <a:ext cx="1263315" cy="494227"/>
            <a:chOff x="3103437" y="1891577"/>
            <a:chExt cx="1263315" cy="494227"/>
          </a:xfrm>
        </p:grpSpPr>
        <p:pic>
          <p:nvPicPr>
            <p:cNvPr id="59" name="Graphic 58" descr="Users">
              <a:extLst>
                <a:ext uri="{FF2B5EF4-FFF2-40B4-BE49-F238E27FC236}">
                  <a16:creationId xmlns:a16="http://schemas.microsoft.com/office/drawing/2014/main" id="{354F1D07-FA01-43EA-AAE2-A8B52A065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6FE10F39-2FAD-458C-B954-813E450A7DF3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 H4-GDA</a:t>
              </a:r>
              <a:endParaRPr lang="de-DE" sz="14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34D247B-1001-4F45-98FD-016C9B5527C2}"/>
              </a:ext>
            </a:extLst>
          </p:cNvPr>
          <p:cNvGrpSpPr/>
          <p:nvPr/>
        </p:nvGrpSpPr>
        <p:grpSpPr>
          <a:xfrm>
            <a:off x="8707111" y="2697840"/>
            <a:ext cx="1263315" cy="494227"/>
            <a:chOff x="3103437" y="1891577"/>
            <a:chExt cx="1263315" cy="494227"/>
          </a:xfrm>
        </p:grpSpPr>
        <p:pic>
          <p:nvPicPr>
            <p:cNvPr id="62" name="Graphic 61" descr="Users">
              <a:extLst>
                <a:ext uri="{FF2B5EF4-FFF2-40B4-BE49-F238E27FC236}">
                  <a16:creationId xmlns:a16="http://schemas.microsoft.com/office/drawing/2014/main" id="{CE4BDB9C-ABC1-4DB9-9B32-25339E91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037C3BFA-C6BF-46F3-AFF9-8CED978E8146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 H4-GDA</a:t>
              </a:r>
              <a:endParaRPr lang="de-DE" sz="14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BD5C503-1361-4AC4-9DF2-99C7E12611A0}"/>
              </a:ext>
            </a:extLst>
          </p:cNvPr>
          <p:cNvGrpSpPr/>
          <p:nvPr/>
        </p:nvGrpSpPr>
        <p:grpSpPr>
          <a:xfrm>
            <a:off x="8694639" y="3681478"/>
            <a:ext cx="1263315" cy="494227"/>
            <a:chOff x="3103437" y="1891577"/>
            <a:chExt cx="1263315" cy="494227"/>
          </a:xfrm>
        </p:grpSpPr>
        <p:pic>
          <p:nvPicPr>
            <p:cNvPr id="65" name="Graphic 64" descr="Users">
              <a:extLst>
                <a:ext uri="{FF2B5EF4-FFF2-40B4-BE49-F238E27FC236}">
                  <a16:creationId xmlns:a16="http://schemas.microsoft.com/office/drawing/2014/main" id="{DA38E397-1DD8-48D0-A206-171837D3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1336FF6-7A79-420D-B3F2-93EED0E7DF67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 H4-GDA</a:t>
              </a:r>
              <a:endParaRPr lang="de-DE" sz="14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9CF55B-A443-45C7-8E58-D1009021A069}"/>
              </a:ext>
            </a:extLst>
          </p:cNvPr>
          <p:cNvGrpSpPr/>
          <p:nvPr/>
        </p:nvGrpSpPr>
        <p:grpSpPr>
          <a:xfrm>
            <a:off x="5618720" y="3749307"/>
            <a:ext cx="1263315" cy="494227"/>
            <a:chOff x="3103437" y="1891577"/>
            <a:chExt cx="1263315" cy="494227"/>
          </a:xfrm>
        </p:grpSpPr>
        <p:pic>
          <p:nvPicPr>
            <p:cNvPr id="68" name="Graphic 67" descr="Users">
              <a:extLst>
                <a:ext uri="{FF2B5EF4-FFF2-40B4-BE49-F238E27FC236}">
                  <a16:creationId xmlns:a16="http://schemas.microsoft.com/office/drawing/2014/main" id="{C91853FC-0A09-4793-8066-EA1A3B58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979201B7-D4BC-4FE0-A1ED-F74FF837A5FE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 H4-GDA</a:t>
              </a:r>
              <a:endParaRPr lang="de-DE" sz="14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11AEF8F-5814-4193-8AE8-AFBA8B4306CE}"/>
              </a:ext>
            </a:extLst>
          </p:cNvPr>
          <p:cNvGrpSpPr/>
          <p:nvPr/>
        </p:nvGrpSpPr>
        <p:grpSpPr>
          <a:xfrm>
            <a:off x="8786768" y="4578159"/>
            <a:ext cx="1263315" cy="494227"/>
            <a:chOff x="3103437" y="1891577"/>
            <a:chExt cx="1263315" cy="494227"/>
          </a:xfrm>
        </p:grpSpPr>
        <p:pic>
          <p:nvPicPr>
            <p:cNvPr id="71" name="Graphic 70" descr="Users">
              <a:extLst>
                <a:ext uri="{FF2B5EF4-FFF2-40B4-BE49-F238E27FC236}">
                  <a16:creationId xmlns:a16="http://schemas.microsoft.com/office/drawing/2014/main" id="{FAAA8BEC-A3EB-471A-BF39-2102D252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221A519-4DEC-4340-90C3-BADF08D42338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 OE</a:t>
              </a:r>
              <a:endParaRPr lang="de-DE" sz="14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2F672D9-D554-4254-B64D-1002AE1B24F9}"/>
              </a:ext>
            </a:extLst>
          </p:cNvPr>
          <p:cNvGrpSpPr/>
          <p:nvPr/>
        </p:nvGrpSpPr>
        <p:grpSpPr>
          <a:xfrm>
            <a:off x="5671718" y="4562766"/>
            <a:ext cx="1263315" cy="494227"/>
            <a:chOff x="3103437" y="1891577"/>
            <a:chExt cx="1263315" cy="494227"/>
          </a:xfrm>
        </p:grpSpPr>
        <p:pic>
          <p:nvPicPr>
            <p:cNvPr id="74" name="Graphic 73" descr="Users">
              <a:extLst>
                <a:ext uri="{FF2B5EF4-FFF2-40B4-BE49-F238E27FC236}">
                  <a16:creationId xmlns:a16="http://schemas.microsoft.com/office/drawing/2014/main" id="{E2C2EFCF-52C7-4ADB-83A5-5D29196A8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22B64DE7-AD82-4619-8745-D287C32358A5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 OE</a:t>
              </a:r>
              <a:endParaRPr lang="de-DE" sz="14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2E41BFB-8100-494B-BEDE-47F3B79EB49C}"/>
              </a:ext>
            </a:extLst>
          </p:cNvPr>
          <p:cNvGrpSpPr/>
          <p:nvPr/>
        </p:nvGrpSpPr>
        <p:grpSpPr>
          <a:xfrm>
            <a:off x="3138108" y="4547373"/>
            <a:ext cx="1263315" cy="494227"/>
            <a:chOff x="3103437" y="1891577"/>
            <a:chExt cx="1263315" cy="494227"/>
          </a:xfrm>
        </p:grpSpPr>
        <p:pic>
          <p:nvPicPr>
            <p:cNvPr id="77" name="Graphic 76" descr="Users">
              <a:extLst>
                <a:ext uri="{FF2B5EF4-FFF2-40B4-BE49-F238E27FC236}">
                  <a16:creationId xmlns:a16="http://schemas.microsoft.com/office/drawing/2014/main" id="{1A4A74AE-5BD1-4926-ADCA-35CA5B8A8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75C5AD4-C975-46AE-B73F-197D3EBEEA88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 OE</a:t>
              </a:r>
              <a:endParaRPr lang="de-DE" sz="14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AE57AA4-4DB2-403C-B344-0BC24AA55E22}"/>
              </a:ext>
            </a:extLst>
          </p:cNvPr>
          <p:cNvCxnSpPr>
            <a:cxnSpLocks/>
          </p:cNvCxnSpPr>
          <p:nvPr/>
        </p:nvCxnSpPr>
        <p:spPr>
          <a:xfrm>
            <a:off x="7693607" y="4243534"/>
            <a:ext cx="1281238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2CAECC0-941B-4801-BB28-26BDEE688547}"/>
              </a:ext>
            </a:extLst>
          </p:cNvPr>
          <p:cNvCxnSpPr>
            <a:cxnSpLocks/>
          </p:cNvCxnSpPr>
          <p:nvPr/>
        </p:nvCxnSpPr>
        <p:spPr>
          <a:xfrm>
            <a:off x="7693607" y="3200934"/>
            <a:ext cx="1281238" cy="0"/>
          </a:xfrm>
          <a:prstGeom prst="straightConnector1">
            <a:avLst/>
          </a:prstGeom>
          <a:ln w="952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F933A84-56F4-4217-83B4-A66F3F75DDAD}"/>
              </a:ext>
            </a:extLst>
          </p:cNvPr>
          <p:cNvGrpSpPr/>
          <p:nvPr/>
        </p:nvGrpSpPr>
        <p:grpSpPr>
          <a:xfrm>
            <a:off x="9567049" y="5760882"/>
            <a:ext cx="1263315" cy="494227"/>
            <a:chOff x="3103437" y="1891577"/>
            <a:chExt cx="1263315" cy="494227"/>
          </a:xfrm>
        </p:grpSpPr>
        <p:pic>
          <p:nvPicPr>
            <p:cNvPr id="82" name="Graphic 81" descr="Users">
              <a:extLst>
                <a:ext uri="{FF2B5EF4-FFF2-40B4-BE49-F238E27FC236}">
                  <a16:creationId xmlns:a16="http://schemas.microsoft.com/office/drawing/2014/main" id="{1F305CB0-97AD-4B30-82CF-3FB1AF9BE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95566" y="1913659"/>
              <a:ext cx="419279" cy="419279"/>
            </a:xfrm>
            <a:prstGeom prst="rect">
              <a:avLst/>
            </a:prstGeom>
          </p:spPr>
        </p:pic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8E05B3B-B268-4807-BA79-4A66AE507903}"/>
                </a:ext>
              </a:extLst>
            </p:cNvPr>
            <p:cNvSpPr/>
            <p:nvPr/>
          </p:nvSpPr>
          <p:spPr>
            <a:xfrm>
              <a:off x="3103437" y="1891577"/>
              <a:ext cx="1263315" cy="494227"/>
            </a:xfrm>
            <a:prstGeom prst="round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00"/>
                </a:spcBef>
                <a:spcAft>
                  <a:spcPts val="100"/>
                </a:spcAft>
              </a:pPr>
              <a:r>
                <a:rPr lang="en-US" sz="1400" b="1" dirty="0">
                  <a:solidFill>
                    <a:schemeClr val="accent1">
                      <a:lumMod val="50000"/>
                    </a:schemeClr>
                  </a:solidFill>
                </a:rPr>
                <a:t> OE</a:t>
              </a:r>
              <a:endParaRPr lang="de-DE" sz="14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5BA5B22E-9C0D-45DB-BFE2-B75B00CC283F}"/>
              </a:ext>
            </a:extLst>
          </p:cNvPr>
          <p:cNvSpPr/>
          <p:nvPr/>
        </p:nvSpPr>
        <p:spPr>
          <a:xfrm>
            <a:off x="10457889" y="5832498"/>
            <a:ext cx="862590" cy="35099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000" dirty="0">
                <a:solidFill>
                  <a:schemeClr val="tx2"/>
                </a:solidFill>
              </a:rPr>
              <a:t>Responsibility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35F084F-A05D-4DEF-A0F9-659BEDE917A5}"/>
              </a:ext>
            </a:extLst>
          </p:cNvPr>
          <p:cNvSpPr txBox="1"/>
          <p:nvPr/>
        </p:nvSpPr>
        <p:spPr>
          <a:xfrm rot="20183136">
            <a:off x="127648" y="1021067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7904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rafik 5">
            <a:extLst>
              <a:ext uri="{FF2B5EF4-FFF2-40B4-BE49-F238E27FC236}">
                <a16:creationId xmlns:a16="http://schemas.microsoft.com/office/drawing/2014/main" id="{7D0B2136-2442-4EC4-A446-BA3E72C83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5913" t="14915" r="39092" b="23019"/>
          <a:stretch/>
        </p:blipFill>
        <p:spPr>
          <a:xfrm>
            <a:off x="4861402" y="1109524"/>
            <a:ext cx="5836828" cy="328275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EDF30-F3D4-449F-9CAB-6D6CBBE700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52BB9C-BD2F-4402-95A9-9307184C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35" y="515937"/>
            <a:ext cx="9245665" cy="514351"/>
          </a:xfrm>
        </p:spPr>
        <p:txBody>
          <a:bodyPr/>
          <a:lstStyle/>
          <a:p>
            <a:r>
              <a:rPr lang="en-US" dirty="0"/>
              <a:t>global data harmonization @ 4 levels </a:t>
            </a:r>
            <a:r>
              <a:rPr lang="en-US" sz="2200" dirty="0"/>
              <a:t>driven by harmonization on business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7726E-908F-4611-B2FE-B5ABEC09AE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25BBB227-89EA-4236-BC10-1D2520BBA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8455" y="4188381"/>
            <a:ext cx="5456255" cy="1988996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D0EB8D14-F7E6-40A6-972C-9DBCC072A401}"/>
              </a:ext>
            </a:extLst>
          </p:cNvPr>
          <p:cNvSpPr/>
          <p:nvPr/>
        </p:nvSpPr>
        <p:spPr>
          <a:xfrm>
            <a:off x="4913644" y="4079632"/>
            <a:ext cx="5946357" cy="2180984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0577FE1E-3A13-4107-BD1B-E36509E63B71}"/>
              </a:ext>
            </a:extLst>
          </p:cNvPr>
          <p:cNvSpPr/>
          <p:nvPr/>
        </p:nvSpPr>
        <p:spPr>
          <a:xfrm rot="10800000">
            <a:off x="1337957" y="3136509"/>
            <a:ext cx="1346712" cy="42782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5" name="Rectangle 162">
            <a:extLst>
              <a:ext uri="{FF2B5EF4-FFF2-40B4-BE49-F238E27FC236}">
                <a16:creationId xmlns:a16="http://schemas.microsoft.com/office/drawing/2014/main" id="{FA5C746A-3A64-4A87-B18F-84A5A9FABC86}"/>
              </a:ext>
            </a:extLst>
          </p:cNvPr>
          <p:cNvSpPr/>
          <p:nvPr/>
        </p:nvSpPr>
        <p:spPr>
          <a:xfrm>
            <a:off x="580477" y="5864418"/>
            <a:ext cx="5089689" cy="286596"/>
          </a:xfrm>
          <a:custGeom>
            <a:avLst/>
            <a:gdLst>
              <a:gd name="connsiteX0" fmla="*/ 0 w 2547352"/>
              <a:gd name="connsiteY0" fmla="*/ 0 h 509298"/>
              <a:gd name="connsiteX1" fmla="*/ 2547352 w 2547352"/>
              <a:gd name="connsiteY1" fmla="*/ 0 h 509298"/>
              <a:gd name="connsiteX2" fmla="*/ 2547352 w 2547352"/>
              <a:gd name="connsiteY2" fmla="*/ 509298 h 509298"/>
              <a:gd name="connsiteX3" fmla="*/ 0 w 2547352"/>
              <a:gd name="connsiteY3" fmla="*/ 509298 h 509298"/>
              <a:gd name="connsiteX4" fmla="*/ 0 w 2547352"/>
              <a:gd name="connsiteY4" fmla="*/ 0 h 509298"/>
              <a:gd name="connsiteX0" fmla="*/ 0 w 2547352"/>
              <a:gd name="connsiteY0" fmla="*/ 0 h 871039"/>
              <a:gd name="connsiteX1" fmla="*/ 2547352 w 2547352"/>
              <a:gd name="connsiteY1" fmla="*/ 0 h 871039"/>
              <a:gd name="connsiteX2" fmla="*/ 919519 w 2547352"/>
              <a:gd name="connsiteY2" fmla="*/ 871039 h 871039"/>
              <a:gd name="connsiteX3" fmla="*/ 0 w 2547352"/>
              <a:gd name="connsiteY3" fmla="*/ 509298 h 871039"/>
              <a:gd name="connsiteX4" fmla="*/ 0 w 2547352"/>
              <a:gd name="connsiteY4" fmla="*/ 0 h 871039"/>
              <a:gd name="connsiteX0" fmla="*/ 1497204 w 4044556"/>
              <a:gd name="connsiteY0" fmla="*/ 0 h 871039"/>
              <a:gd name="connsiteX1" fmla="*/ 4044556 w 4044556"/>
              <a:gd name="connsiteY1" fmla="*/ 0 h 871039"/>
              <a:gd name="connsiteX2" fmla="*/ 2416723 w 4044556"/>
              <a:gd name="connsiteY2" fmla="*/ 871039 h 871039"/>
              <a:gd name="connsiteX3" fmla="*/ 0 w 4044556"/>
              <a:gd name="connsiteY3" fmla="*/ 871039 h 871039"/>
              <a:gd name="connsiteX4" fmla="*/ 1497204 w 4044556"/>
              <a:gd name="connsiteY4" fmla="*/ 0 h 871039"/>
              <a:gd name="connsiteX0" fmla="*/ 1477108 w 4044556"/>
              <a:gd name="connsiteY0" fmla="*/ 0 h 2096937"/>
              <a:gd name="connsiteX1" fmla="*/ 4044556 w 4044556"/>
              <a:gd name="connsiteY1" fmla="*/ 1225898 h 2096937"/>
              <a:gd name="connsiteX2" fmla="*/ 2416723 w 4044556"/>
              <a:gd name="connsiteY2" fmla="*/ 2096937 h 2096937"/>
              <a:gd name="connsiteX3" fmla="*/ 0 w 4044556"/>
              <a:gd name="connsiteY3" fmla="*/ 2096937 h 2096937"/>
              <a:gd name="connsiteX4" fmla="*/ 1477108 w 4044556"/>
              <a:gd name="connsiteY4" fmla="*/ 0 h 2096937"/>
              <a:gd name="connsiteX0" fmla="*/ 562708 w 4044556"/>
              <a:gd name="connsiteY0" fmla="*/ 30145 h 871039"/>
              <a:gd name="connsiteX1" fmla="*/ 4044556 w 4044556"/>
              <a:gd name="connsiteY1" fmla="*/ 0 h 871039"/>
              <a:gd name="connsiteX2" fmla="*/ 2416723 w 4044556"/>
              <a:gd name="connsiteY2" fmla="*/ 871039 h 871039"/>
              <a:gd name="connsiteX3" fmla="*/ 0 w 4044556"/>
              <a:gd name="connsiteY3" fmla="*/ 871039 h 871039"/>
              <a:gd name="connsiteX4" fmla="*/ 562708 w 4044556"/>
              <a:gd name="connsiteY4" fmla="*/ 30145 h 871039"/>
              <a:gd name="connsiteX0" fmla="*/ 562708 w 3542138"/>
              <a:gd name="connsiteY0" fmla="*/ 20097 h 860991"/>
              <a:gd name="connsiteX1" fmla="*/ 3542138 w 3542138"/>
              <a:gd name="connsiteY1" fmla="*/ 0 h 860991"/>
              <a:gd name="connsiteX2" fmla="*/ 2416723 w 3542138"/>
              <a:gd name="connsiteY2" fmla="*/ 860991 h 860991"/>
              <a:gd name="connsiteX3" fmla="*/ 0 w 3542138"/>
              <a:gd name="connsiteY3" fmla="*/ 860991 h 860991"/>
              <a:gd name="connsiteX4" fmla="*/ 562708 w 3542138"/>
              <a:gd name="connsiteY4" fmla="*/ 20097 h 860991"/>
              <a:gd name="connsiteX0" fmla="*/ 562708 w 3542138"/>
              <a:gd name="connsiteY0" fmla="*/ 20097 h 891136"/>
              <a:gd name="connsiteX1" fmla="*/ 3542138 w 3542138"/>
              <a:gd name="connsiteY1" fmla="*/ 0 h 891136"/>
              <a:gd name="connsiteX2" fmla="*/ 1843967 w 3542138"/>
              <a:gd name="connsiteY2" fmla="*/ 891136 h 891136"/>
              <a:gd name="connsiteX3" fmla="*/ 0 w 3542138"/>
              <a:gd name="connsiteY3" fmla="*/ 860991 h 891136"/>
              <a:gd name="connsiteX4" fmla="*/ 562708 w 3542138"/>
              <a:gd name="connsiteY4" fmla="*/ 20097 h 891136"/>
              <a:gd name="connsiteX0" fmla="*/ 562708 w 3542138"/>
              <a:gd name="connsiteY0" fmla="*/ 20097 h 871039"/>
              <a:gd name="connsiteX1" fmla="*/ 3542138 w 3542138"/>
              <a:gd name="connsiteY1" fmla="*/ 0 h 871039"/>
              <a:gd name="connsiteX2" fmla="*/ 3100011 w 3542138"/>
              <a:gd name="connsiteY2" fmla="*/ 871039 h 871039"/>
              <a:gd name="connsiteX3" fmla="*/ 0 w 3542138"/>
              <a:gd name="connsiteY3" fmla="*/ 860991 h 871039"/>
              <a:gd name="connsiteX4" fmla="*/ 562708 w 3542138"/>
              <a:gd name="connsiteY4" fmla="*/ 20097 h 871039"/>
              <a:gd name="connsiteX0" fmla="*/ 0 w 2979430"/>
              <a:gd name="connsiteY0" fmla="*/ 20097 h 891136"/>
              <a:gd name="connsiteX1" fmla="*/ 2979430 w 2979430"/>
              <a:gd name="connsiteY1" fmla="*/ 0 h 891136"/>
              <a:gd name="connsiteX2" fmla="*/ 2537303 w 2979430"/>
              <a:gd name="connsiteY2" fmla="*/ 871039 h 891136"/>
              <a:gd name="connsiteX3" fmla="*/ 1818752 w 2979430"/>
              <a:gd name="connsiteY3" fmla="*/ 891136 h 891136"/>
              <a:gd name="connsiteX4" fmla="*/ 0 w 2979430"/>
              <a:gd name="connsiteY4" fmla="*/ 20097 h 891136"/>
              <a:gd name="connsiteX0" fmla="*/ 0 w 2979430"/>
              <a:gd name="connsiteY0" fmla="*/ 20097 h 871039"/>
              <a:gd name="connsiteX1" fmla="*/ 2979430 w 2979430"/>
              <a:gd name="connsiteY1" fmla="*/ 0 h 871039"/>
              <a:gd name="connsiteX2" fmla="*/ 2537303 w 2979430"/>
              <a:gd name="connsiteY2" fmla="*/ 871039 h 871039"/>
              <a:gd name="connsiteX3" fmla="*/ 1868994 w 2979430"/>
              <a:gd name="connsiteY3" fmla="*/ 871039 h 871039"/>
              <a:gd name="connsiteX4" fmla="*/ 0 w 2979430"/>
              <a:gd name="connsiteY4" fmla="*/ 20097 h 871039"/>
              <a:gd name="connsiteX0" fmla="*/ 0 w 4908714"/>
              <a:gd name="connsiteY0" fmla="*/ 20097 h 871039"/>
              <a:gd name="connsiteX1" fmla="*/ 2979430 w 4908714"/>
              <a:gd name="connsiteY1" fmla="*/ 0 h 871039"/>
              <a:gd name="connsiteX2" fmla="*/ 4908714 w 4908714"/>
              <a:gd name="connsiteY2" fmla="*/ 830845 h 871039"/>
              <a:gd name="connsiteX3" fmla="*/ 1868994 w 4908714"/>
              <a:gd name="connsiteY3" fmla="*/ 871039 h 871039"/>
              <a:gd name="connsiteX4" fmla="*/ 0 w 4908714"/>
              <a:gd name="connsiteY4" fmla="*/ 20097 h 871039"/>
              <a:gd name="connsiteX0" fmla="*/ 0 w 4908714"/>
              <a:gd name="connsiteY0" fmla="*/ 20097 h 850943"/>
              <a:gd name="connsiteX1" fmla="*/ 2979430 w 4908714"/>
              <a:gd name="connsiteY1" fmla="*/ 0 h 850943"/>
              <a:gd name="connsiteX2" fmla="*/ 4908714 w 4908714"/>
              <a:gd name="connsiteY2" fmla="*/ 830845 h 850943"/>
              <a:gd name="connsiteX3" fmla="*/ 4260502 w 4908714"/>
              <a:gd name="connsiteY3" fmla="*/ 850943 h 850943"/>
              <a:gd name="connsiteX4" fmla="*/ 0 w 4908714"/>
              <a:gd name="connsiteY4" fmla="*/ 20097 h 850943"/>
              <a:gd name="connsiteX0" fmla="*/ 0 w 4908714"/>
              <a:gd name="connsiteY0" fmla="*/ 20097 h 840894"/>
              <a:gd name="connsiteX1" fmla="*/ 2979430 w 4908714"/>
              <a:gd name="connsiteY1" fmla="*/ 0 h 840894"/>
              <a:gd name="connsiteX2" fmla="*/ 4908714 w 4908714"/>
              <a:gd name="connsiteY2" fmla="*/ 830845 h 840894"/>
              <a:gd name="connsiteX3" fmla="*/ 4250454 w 4908714"/>
              <a:gd name="connsiteY3" fmla="*/ 840894 h 840894"/>
              <a:gd name="connsiteX4" fmla="*/ 0 w 4908714"/>
              <a:gd name="connsiteY4" fmla="*/ 20097 h 840894"/>
              <a:gd name="connsiteX0" fmla="*/ 0 w 5089689"/>
              <a:gd name="connsiteY0" fmla="*/ 0 h 862341"/>
              <a:gd name="connsiteX1" fmla="*/ 3160405 w 5089689"/>
              <a:gd name="connsiteY1" fmla="*/ 21447 h 862341"/>
              <a:gd name="connsiteX2" fmla="*/ 5089689 w 5089689"/>
              <a:gd name="connsiteY2" fmla="*/ 852292 h 862341"/>
              <a:gd name="connsiteX3" fmla="*/ 4431429 w 5089689"/>
              <a:gd name="connsiteY3" fmla="*/ 862341 h 862341"/>
              <a:gd name="connsiteX4" fmla="*/ 0 w 5089689"/>
              <a:gd name="connsiteY4" fmla="*/ 0 h 862341"/>
              <a:gd name="connsiteX0" fmla="*/ 0 w 5089689"/>
              <a:gd name="connsiteY0" fmla="*/ 6249 h 868590"/>
              <a:gd name="connsiteX1" fmla="*/ 3074680 w 5089689"/>
              <a:gd name="connsiteY1" fmla="*/ 0 h 868590"/>
              <a:gd name="connsiteX2" fmla="*/ 5089689 w 5089689"/>
              <a:gd name="connsiteY2" fmla="*/ 858541 h 868590"/>
              <a:gd name="connsiteX3" fmla="*/ 4431429 w 5089689"/>
              <a:gd name="connsiteY3" fmla="*/ 868590 h 868590"/>
              <a:gd name="connsiteX4" fmla="*/ 0 w 5089689"/>
              <a:gd name="connsiteY4" fmla="*/ 6249 h 86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9689" h="868590">
                <a:moveTo>
                  <a:pt x="0" y="6249"/>
                </a:moveTo>
                <a:lnTo>
                  <a:pt x="3074680" y="0"/>
                </a:lnTo>
                <a:lnTo>
                  <a:pt x="5089689" y="858541"/>
                </a:lnTo>
                <a:lnTo>
                  <a:pt x="4431429" y="868590"/>
                </a:lnTo>
                <a:lnTo>
                  <a:pt x="0" y="6249"/>
                </a:lnTo>
                <a:close/>
              </a:path>
            </a:pathLst>
          </a:cu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6" name="Rectangle 162">
            <a:extLst>
              <a:ext uri="{FF2B5EF4-FFF2-40B4-BE49-F238E27FC236}">
                <a16:creationId xmlns:a16="http://schemas.microsoft.com/office/drawing/2014/main" id="{BDD59C65-2074-4604-84AC-172A0891E868}"/>
              </a:ext>
            </a:extLst>
          </p:cNvPr>
          <p:cNvSpPr/>
          <p:nvPr/>
        </p:nvSpPr>
        <p:spPr>
          <a:xfrm>
            <a:off x="3676664" y="1587649"/>
            <a:ext cx="1391791" cy="1376523"/>
          </a:xfrm>
          <a:custGeom>
            <a:avLst/>
            <a:gdLst>
              <a:gd name="connsiteX0" fmla="*/ 0 w 2547352"/>
              <a:gd name="connsiteY0" fmla="*/ 0 h 509298"/>
              <a:gd name="connsiteX1" fmla="*/ 2547352 w 2547352"/>
              <a:gd name="connsiteY1" fmla="*/ 0 h 509298"/>
              <a:gd name="connsiteX2" fmla="*/ 2547352 w 2547352"/>
              <a:gd name="connsiteY2" fmla="*/ 509298 h 509298"/>
              <a:gd name="connsiteX3" fmla="*/ 0 w 2547352"/>
              <a:gd name="connsiteY3" fmla="*/ 509298 h 509298"/>
              <a:gd name="connsiteX4" fmla="*/ 0 w 2547352"/>
              <a:gd name="connsiteY4" fmla="*/ 0 h 509298"/>
              <a:gd name="connsiteX0" fmla="*/ 0 w 2547352"/>
              <a:gd name="connsiteY0" fmla="*/ 0 h 871039"/>
              <a:gd name="connsiteX1" fmla="*/ 2547352 w 2547352"/>
              <a:gd name="connsiteY1" fmla="*/ 0 h 871039"/>
              <a:gd name="connsiteX2" fmla="*/ 919519 w 2547352"/>
              <a:gd name="connsiteY2" fmla="*/ 871039 h 871039"/>
              <a:gd name="connsiteX3" fmla="*/ 0 w 2547352"/>
              <a:gd name="connsiteY3" fmla="*/ 509298 h 871039"/>
              <a:gd name="connsiteX4" fmla="*/ 0 w 2547352"/>
              <a:gd name="connsiteY4" fmla="*/ 0 h 871039"/>
              <a:gd name="connsiteX0" fmla="*/ 1497204 w 4044556"/>
              <a:gd name="connsiteY0" fmla="*/ 0 h 871039"/>
              <a:gd name="connsiteX1" fmla="*/ 4044556 w 4044556"/>
              <a:gd name="connsiteY1" fmla="*/ 0 h 871039"/>
              <a:gd name="connsiteX2" fmla="*/ 2416723 w 4044556"/>
              <a:gd name="connsiteY2" fmla="*/ 871039 h 871039"/>
              <a:gd name="connsiteX3" fmla="*/ 0 w 4044556"/>
              <a:gd name="connsiteY3" fmla="*/ 871039 h 871039"/>
              <a:gd name="connsiteX4" fmla="*/ 1497204 w 4044556"/>
              <a:gd name="connsiteY4" fmla="*/ 0 h 871039"/>
              <a:gd name="connsiteX0" fmla="*/ 1477108 w 4044556"/>
              <a:gd name="connsiteY0" fmla="*/ 0 h 2096937"/>
              <a:gd name="connsiteX1" fmla="*/ 4044556 w 4044556"/>
              <a:gd name="connsiteY1" fmla="*/ 1225898 h 2096937"/>
              <a:gd name="connsiteX2" fmla="*/ 2416723 w 4044556"/>
              <a:gd name="connsiteY2" fmla="*/ 2096937 h 2096937"/>
              <a:gd name="connsiteX3" fmla="*/ 0 w 4044556"/>
              <a:gd name="connsiteY3" fmla="*/ 2096937 h 2096937"/>
              <a:gd name="connsiteX4" fmla="*/ 1477108 w 4044556"/>
              <a:gd name="connsiteY4" fmla="*/ 0 h 2096937"/>
              <a:gd name="connsiteX0" fmla="*/ 562708 w 4044556"/>
              <a:gd name="connsiteY0" fmla="*/ 30145 h 871039"/>
              <a:gd name="connsiteX1" fmla="*/ 4044556 w 4044556"/>
              <a:gd name="connsiteY1" fmla="*/ 0 h 871039"/>
              <a:gd name="connsiteX2" fmla="*/ 2416723 w 4044556"/>
              <a:gd name="connsiteY2" fmla="*/ 871039 h 871039"/>
              <a:gd name="connsiteX3" fmla="*/ 0 w 4044556"/>
              <a:gd name="connsiteY3" fmla="*/ 871039 h 871039"/>
              <a:gd name="connsiteX4" fmla="*/ 562708 w 4044556"/>
              <a:gd name="connsiteY4" fmla="*/ 30145 h 871039"/>
              <a:gd name="connsiteX0" fmla="*/ 562708 w 3542138"/>
              <a:gd name="connsiteY0" fmla="*/ 20097 h 860991"/>
              <a:gd name="connsiteX1" fmla="*/ 3542138 w 3542138"/>
              <a:gd name="connsiteY1" fmla="*/ 0 h 860991"/>
              <a:gd name="connsiteX2" fmla="*/ 2416723 w 3542138"/>
              <a:gd name="connsiteY2" fmla="*/ 860991 h 860991"/>
              <a:gd name="connsiteX3" fmla="*/ 0 w 3542138"/>
              <a:gd name="connsiteY3" fmla="*/ 860991 h 860991"/>
              <a:gd name="connsiteX4" fmla="*/ 562708 w 3542138"/>
              <a:gd name="connsiteY4" fmla="*/ 20097 h 860991"/>
              <a:gd name="connsiteX0" fmla="*/ 562708 w 3542138"/>
              <a:gd name="connsiteY0" fmla="*/ 20097 h 891136"/>
              <a:gd name="connsiteX1" fmla="*/ 3542138 w 3542138"/>
              <a:gd name="connsiteY1" fmla="*/ 0 h 891136"/>
              <a:gd name="connsiteX2" fmla="*/ 1843967 w 3542138"/>
              <a:gd name="connsiteY2" fmla="*/ 891136 h 891136"/>
              <a:gd name="connsiteX3" fmla="*/ 0 w 3542138"/>
              <a:gd name="connsiteY3" fmla="*/ 860991 h 891136"/>
              <a:gd name="connsiteX4" fmla="*/ 562708 w 3542138"/>
              <a:gd name="connsiteY4" fmla="*/ 20097 h 891136"/>
              <a:gd name="connsiteX0" fmla="*/ 562708 w 3542138"/>
              <a:gd name="connsiteY0" fmla="*/ 20097 h 871039"/>
              <a:gd name="connsiteX1" fmla="*/ 3542138 w 3542138"/>
              <a:gd name="connsiteY1" fmla="*/ 0 h 871039"/>
              <a:gd name="connsiteX2" fmla="*/ 3100011 w 3542138"/>
              <a:gd name="connsiteY2" fmla="*/ 871039 h 871039"/>
              <a:gd name="connsiteX3" fmla="*/ 0 w 3542138"/>
              <a:gd name="connsiteY3" fmla="*/ 860991 h 871039"/>
              <a:gd name="connsiteX4" fmla="*/ 562708 w 3542138"/>
              <a:gd name="connsiteY4" fmla="*/ 20097 h 871039"/>
              <a:gd name="connsiteX0" fmla="*/ 0 w 2979430"/>
              <a:gd name="connsiteY0" fmla="*/ 20097 h 891136"/>
              <a:gd name="connsiteX1" fmla="*/ 2979430 w 2979430"/>
              <a:gd name="connsiteY1" fmla="*/ 0 h 891136"/>
              <a:gd name="connsiteX2" fmla="*/ 2537303 w 2979430"/>
              <a:gd name="connsiteY2" fmla="*/ 871039 h 891136"/>
              <a:gd name="connsiteX3" fmla="*/ 1818752 w 2979430"/>
              <a:gd name="connsiteY3" fmla="*/ 891136 h 891136"/>
              <a:gd name="connsiteX4" fmla="*/ 0 w 2979430"/>
              <a:gd name="connsiteY4" fmla="*/ 20097 h 891136"/>
              <a:gd name="connsiteX0" fmla="*/ 0 w 2979430"/>
              <a:gd name="connsiteY0" fmla="*/ 20097 h 871039"/>
              <a:gd name="connsiteX1" fmla="*/ 2979430 w 2979430"/>
              <a:gd name="connsiteY1" fmla="*/ 0 h 871039"/>
              <a:gd name="connsiteX2" fmla="*/ 2537303 w 2979430"/>
              <a:gd name="connsiteY2" fmla="*/ 871039 h 871039"/>
              <a:gd name="connsiteX3" fmla="*/ 1868994 w 2979430"/>
              <a:gd name="connsiteY3" fmla="*/ 871039 h 871039"/>
              <a:gd name="connsiteX4" fmla="*/ 0 w 2979430"/>
              <a:gd name="connsiteY4" fmla="*/ 20097 h 871039"/>
              <a:gd name="connsiteX0" fmla="*/ 0 w 4908714"/>
              <a:gd name="connsiteY0" fmla="*/ 20097 h 871039"/>
              <a:gd name="connsiteX1" fmla="*/ 2979430 w 4908714"/>
              <a:gd name="connsiteY1" fmla="*/ 0 h 871039"/>
              <a:gd name="connsiteX2" fmla="*/ 4908714 w 4908714"/>
              <a:gd name="connsiteY2" fmla="*/ 830845 h 871039"/>
              <a:gd name="connsiteX3" fmla="*/ 1868994 w 4908714"/>
              <a:gd name="connsiteY3" fmla="*/ 871039 h 871039"/>
              <a:gd name="connsiteX4" fmla="*/ 0 w 4908714"/>
              <a:gd name="connsiteY4" fmla="*/ 20097 h 871039"/>
              <a:gd name="connsiteX0" fmla="*/ 0 w 4908714"/>
              <a:gd name="connsiteY0" fmla="*/ 20097 h 850943"/>
              <a:gd name="connsiteX1" fmla="*/ 2979430 w 4908714"/>
              <a:gd name="connsiteY1" fmla="*/ 0 h 850943"/>
              <a:gd name="connsiteX2" fmla="*/ 4908714 w 4908714"/>
              <a:gd name="connsiteY2" fmla="*/ 830845 h 850943"/>
              <a:gd name="connsiteX3" fmla="*/ 4260502 w 4908714"/>
              <a:gd name="connsiteY3" fmla="*/ 850943 h 850943"/>
              <a:gd name="connsiteX4" fmla="*/ 0 w 4908714"/>
              <a:gd name="connsiteY4" fmla="*/ 20097 h 850943"/>
              <a:gd name="connsiteX0" fmla="*/ 0 w 4908714"/>
              <a:gd name="connsiteY0" fmla="*/ 20097 h 840894"/>
              <a:gd name="connsiteX1" fmla="*/ 2979430 w 4908714"/>
              <a:gd name="connsiteY1" fmla="*/ 0 h 840894"/>
              <a:gd name="connsiteX2" fmla="*/ 4908714 w 4908714"/>
              <a:gd name="connsiteY2" fmla="*/ 830845 h 840894"/>
              <a:gd name="connsiteX3" fmla="*/ 4250454 w 4908714"/>
              <a:gd name="connsiteY3" fmla="*/ 840894 h 840894"/>
              <a:gd name="connsiteX4" fmla="*/ 0 w 4908714"/>
              <a:gd name="connsiteY4" fmla="*/ 20097 h 840894"/>
              <a:gd name="connsiteX0" fmla="*/ 0 w 4908714"/>
              <a:gd name="connsiteY0" fmla="*/ 361741 h 1182538"/>
              <a:gd name="connsiteX1" fmla="*/ 2175562 w 4908714"/>
              <a:gd name="connsiteY1" fmla="*/ 0 h 1182538"/>
              <a:gd name="connsiteX2" fmla="*/ 4908714 w 4908714"/>
              <a:gd name="connsiteY2" fmla="*/ 1172489 h 1182538"/>
              <a:gd name="connsiteX3" fmla="*/ 4250454 w 4908714"/>
              <a:gd name="connsiteY3" fmla="*/ 1182538 h 1182538"/>
              <a:gd name="connsiteX4" fmla="*/ 0 w 4908714"/>
              <a:gd name="connsiteY4" fmla="*/ 361741 h 1182538"/>
              <a:gd name="connsiteX0" fmla="*/ 0 w 2738270"/>
              <a:gd name="connsiteY0" fmla="*/ 1487157 h 1487157"/>
              <a:gd name="connsiteX1" fmla="*/ 5118 w 2738270"/>
              <a:gd name="connsiteY1" fmla="*/ 0 h 1487157"/>
              <a:gd name="connsiteX2" fmla="*/ 2738270 w 2738270"/>
              <a:gd name="connsiteY2" fmla="*/ 1172489 h 1487157"/>
              <a:gd name="connsiteX3" fmla="*/ 2080010 w 2738270"/>
              <a:gd name="connsiteY3" fmla="*/ 1182538 h 1487157"/>
              <a:gd name="connsiteX4" fmla="*/ 0 w 2738270"/>
              <a:gd name="connsiteY4" fmla="*/ 1487157 h 1487157"/>
              <a:gd name="connsiteX0" fmla="*/ 0 w 2738270"/>
              <a:gd name="connsiteY0" fmla="*/ 1487157 h 1487157"/>
              <a:gd name="connsiteX1" fmla="*/ 5118 w 2738270"/>
              <a:gd name="connsiteY1" fmla="*/ 0 h 1487157"/>
              <a:gd name="connsiteX2" fmla="*/ 2738270 w 2738270"/>
              <a:gd name="connsiteY2" fmla="*/ 1172489 h 1487157"/>
              <a:gd name="connsiteX3" fmla="*/ 1376625 w 2738270"/>
              <a:gd name="connsiteY3" fmla="*/ 1333263 h 1487157"/>
              <a:gd name="connsiteX4" fmla="*/ 0 w 2738270"/>
              <a:gd name="connsiteY4" fmla="*/ 1487157 h 1487157"/>
              <a:gd name="connsiteX0" fmla="*/ 0 w 1391791"/>
              <a:gd name="connsiteY0" fmla="*/ 1487157 h 1487157"/>
              <a:gd name="connsiteX1" fmla="*/ 5118 w 1391791"/>
              <a:gd name="connsiteY1" fmla="*/ 0 h 1487157"/>
              <a:gd name="connsiteX2" fmla="*/ 1391791 w 1391791"/>
              <a:gd name="connsiteY2" fmla="*/ 599733 h 1487157"/>
              <a:gd name="connsiteX3" fmla="*/ 1376625 w 1391791"/>
              <a:gd name="connsiteY3" fmla="*/ 1333263 h 1487157"/>
              <a:gd name="connsiteX4" fmla="*/ 0 w 1391791"/>
              <a:gd name="connsiteY4" fmla="*/ 1487157 h 148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791" h="1487157">
                <a:moveTo>
                  <a:pt x="0" y="1487157"/>
                </a:moveTo>
                <a:lnTo>
                  <a:pt x="5118" y="0"/>
                </a:lnTo>
                <a:lnTo>
                  <a:pt x="1391791" y="599733"/>
                </a:lnTo>
                <a:lnTo>
                  <a:pt x="1376625" y="1333263"/>
                </a:lnTo>
                <a:lnTo>
                  <a:pt x="0" y="1487157"/>
                </a:lnTo>
                <a:close/>
              </a:path>
            </a:pathLst>
          </a:cu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 dirty="0">
              <a:solidFill>
                <a:schemeClr val="tx2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906859-900E-45E3-B7ED-07E2323CDAF9}"/>
              </a:ext>
            </a:extLst>
          </p:cNvPr>
          <p:cNvGrpSpPr/>
          <p:nvPr/>
        </p:nvGrpSpPr>
        <p:grpSpPr>
          <a:xfrm>
            <a:off x="497381" y="1586253"/>
            <a:ext cx="3199999" cy="1400571"/>
            <a:chOff x="806812" y="2340602"/>
            <a:chExt cx="3024000" cy="1502397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ADD951A-4E24-4BCF-A7FD-5A01FDC5731F}"/>
                </a:ext>
              </a:extLst>
            </p:cNvPr>
            <p:cNvSpPr/>
            <p:nvPr/>
          </p:nvSpPr>
          <p:spPr>
            <a:xfrm>
              <a:off x="814878" y="2671034"/>
              <a:ext cx="3010559" cy="11719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algn="l"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§"/>
              </a:pPr>
              <a:r>
                <a:rPr lang="en-US" sz="1000" dirty="0">
                  <a:solidFill>
                    <a:srgbClr val="FF7825"/>
                  </a:solidFill>
                </a:rPr>
                <a:t>Standardization of Business</a:t>
              </a:r>
              <a:r>
                <a:rPr lang="en-US" sz="1000" dirty="0">
                  <a:solidFill>
                    <a:srgbClr val="00889A"/>
                  </a:solidFill>
                </a:rPr>
                <a:t> capabilities, business processes / production units / activities and underlying data flows and data, as well as standard way of data consumption (</a:t>
              </a:r>
              <a:r>
                <a:rPr lang="en-US" sz="1000" dirty="0">
                  <a:solidFill>
                    <a:schemeClr val="tx2"/>
                  </a:solidFill>
                </a:rPr>
                <a:t>ACM processes, ACM Claims MIS, </a:t>
              </a:r>
              <a:r>
                <a:rPr lang="en-US" sz="1000" dirty="0" err="1">
                  <a:solidFill>
                    <a:schemeClr val="tx2"/>
                  </a:solidFill>
                </a:rPr>
                <a:t>ALEx</a:t>
              </a:r>
              <a:r>
                <a:rPr lang="en-US" sz="1000" dirty="0">
                  <a:solidFill>
                    <a:schemeClr val="tx2"/>
                  </a:solidFill>
                </a:rPr>
                <a:t>, standard AI models, etc.) are key for data harmonization</a:t>
              </a:r>
            </a:p>
            <a:p>
              <a:pPr algn="l">
                <a:spcBef>
                  <a:spcPts val="100"/>
                </a:spcBef>
                <a:spcAft>
                  <a:spcPts val="100"/>
                </a:spcAft>
              </a:pPr>
              <a:r>
                <a:rPr lang="en-US" sz="1000" dirty="0">
                  <a:solidFill>
                    <a:schemeClr val="tx2"/>
                  </a:solidFill>
                </a:rPr>
                <a:t> 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CB80E82-3D65-4648-83A8-4F59E1FE1036}"/>
                </a:ext>
              </a:extLst>
            </p:cNvPr>
            <p:cNvSpPr/>
            <p:nvPr/>
          </p:nvSpPr>
          <p:spPr>
            <a:xfrm>
              <a:off x="806812" y="2340602"/>
              <a:ext cx="3024000" cy="335527"/>
            </a:xfrm>
            <a:prstGeom prst="rect">
              <a:avLst/>
            </a:prstGeom>
            <a:solidFill>
              <a:srgbClr val="8199BD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22" tIns="36000" rIns="36022" bIns="36000" rtlCol="0" anchor="ctr"/>
            <a:lstStyle/>
            <a:p>
              <a:pPr marL="0" marR="0" lvl="0" indent="0" algn="ctr" defTabSz="121990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llianz Sans" panose="02000506030000020004" pitchFamily="2" charset="0"/>
                  <a:ea typeface="Allianz Sans" panose="02000506030000020004" pitchFamily="2" charset="0"/>
                  <a:cs typeface="+mn-cs"/>
                  <a:sym typeface="Arial"/>
                </a:rPr>
                <a:t>Business needs / usages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FC6DB5B-26D1-46FC-94E1-1C3BE898D3C9}"/>
              </a:ext>
            </a:extLst>
          </p:cNvPr>
          <p:cNvSpPr/>
          <p:nvPr/>
        </p:nvSpPr>
        <p:spPr>
          <a:xfrm>
            <a:off x="5068455" y="1652366"/>
            <a:ext cx="5684539" cy="2519606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DF8B3467-C2AD-41D6-9677-EA907601856C}"/>
              </a:ext>
            </a:extLst>
          </p:cNvPr>
          <p:cNvSpPr/>
          <p:nvPr/>
        </p:nvSpPr>
        <p:spPr>
          <a:xfrm rot="5400000">
            <a:off x="3629916" y="4435929"/>
            <a:ext cx="842655" cy="51435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75DD03D-FE78-42C3-A1A1-944AEB6FF4EF}"/>
              </a:ext>
            </a:extLst>
          </p:cNvPr>
          <p:cNvSpPr/>
          <p:nvPr/>
        </p:nvSpPr>
        <p:spPr>
          <a:xfrm rot="5400000">
            <a:off x="7391399" y="4435929"/>
            <a:ext cx="842655" cy="51435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53" name="Rectangle 162">
            <a:extLst>
              <a:ext uri="{FF2B5EF4-FFF2-40B4-BE49-F238E27FC236}">
                <a16:creationId xmlns:a16="http://schemas.microsoft.com/office/drawing/2014/main" id="{F21AEF22-2C72-4721-9A04-0E6E1083B3F7}"/>
              </a:ext>
            </a:extLst>
          </p:cNvPr>
          <p:cNvSpPr/>
          <p:nvPr/>
        </p:nvSpPr>
        <p:spPr>
          <a:xfrm>
            <a:off x="7961756" y="5888199"/>
            <a:ext cx="3467204" cy="289178"/>
          </a:xfrm>
          <a:custGeom>
            <a:avLst/>
            <a:gdLst>
              <a:gd name="connsiteX0" fmla="*/ 0 w 2547352"/>
              <a:gd name="connsiteY0" fmla="*/ 0 h 509298"/>
              <a:gd name="connsiteX1" fmla="*/ 2547352 w 2547352"/>
              <a:gd name="connsiteY1" fmla="*/ 0 h 509298"/>
              <a:gd name="connsiteX2" fmla="*/ 2547352 w 2547352"/>
              <a:gd name="connsiteY2" fmla="*/ 509298 h 509298"/>
              <a:gd name="connsiteX3" fmla="*/ 0 w 2547352"/>
              <a:gd name="connsiteY3" fmla="*/ 509298 h 509298"/>
              <a:gd name="connsiteX4" fmla="*/ 0 w 2547352"/>
              <a:gd name="connsiteY4" fmla="*/ 0 h 509298"/>
              <a:gd name="connsiteX0" fmla="*/ 0 w 2547352"/>
              <a:gd name="connsiteY0" fmla="*/ 0 h 871039"/>
              <a:gd name="connsiteX1" fmla="*/ 2547352 w 2547352"/>
              <a:gd name="connsiteY1" fmla="*/ 0 h 871039"/>
              <a:gd name="connsiteX2" fmla="*/ 919519 w 2547352"/>
              <a:gd name="connsiteY2" fmla="*/ 871039 h 871039"/>
              <a:gd name="connsiteX3" fmla="*/ 0 w 2547352"/>
              <a:gd name="connsiteY3" fmla="*/ 509298 h 871039"/>
              <a:gd name="connsiteX4" fmla="*/ 0 w 2547352"/>
              <a:gd name="connsiteY4" fmla="*/ 0 h 871039"/>
              <a:gd name="connsiteX0" fmla="*/ 1497204 w 4044556"/>
              <a:gd name="connsiteY0" fmla="*/ 0 h 871039"/>
              <a:gd name="connsiteX1" fmla="*/ 4044556 w 4044556"/>
              <a:gd name="connsiteY1" fmla="*/ 0 h 871039"/>
              <a:gd name="connsiteX2" fmla="*/ 2416723 w 4044556"/>
              <a:gd name="connsiteY2" fmla="*/ 871039 h 871039"/>
              <a:gd name="connsiteX3" fmla="*/ 0 w 4044556"/>
              <a:gd name="connsiteY3" fmla="*/ 871039 h 871039"/>
              <a:gd name="connsiteX4" fmla="*/ 1497204 w 4044556"/>
              <a:gd name="connsiteY4" fmla="*/ 0 h 871039"/>
              <a:gd name="connsiteX0" fmla="*/ 1477108 w 4044556"/>
              <a:gd name="connsiteY0" fmla="*/ 0 h 2096937"/>
              <a:gd name="connsiteX1" fmla="*/ 4044556 w 4044556"/>
              <a:gd name="connsiteY1" fmla="*/ 1225898 h 2096937"/>
              <a:gd name="connsiteX2" fmla="*/ 2416723 w 4044556"/>
              <a:gd name="connsiteY2" fmla="*/ 2096937 h 2096937"/>
              <a:gd name="connsiteX3" fmla="*/ 0 w 4044556"/>
              <a:gd name="connsiteY3" fmla="*/ 2096937 h 2096937"/>
              <a:gd name="connsiteX4" fmla="*/ 1477108 w 4044556"/>
              <a:gd name="connsiteY4" fmla="*/ 0 h 2096937"/>
              <a:gd name="connsiteX0" fmla="*/ 562708 w 4044556"/>
              <a:gd name="connsiteY0" fmla="*/ 30145 h 871039"/>
              <a:gd name="connsiteX1" fmla="*/ 4044556 w 4044556"/>
              <a:gd name="connsiteY1" fmla="*/ 0 h 871039"/>
              <a:gd name="connsiteX2" fmla="*/ 2416723 w 4044556"/>
              <a:gd name="connsiteY2" fmla="*/ 871039 h 871039"/>
              <a:gd name="connsiteX3" fmla="*/ 0 w 4044556"/>
              <a:gd name="connsiteY3" fmla="*/ 871039 h 871039"/>
              <a:gd name="connsiteX4" fmla="*/ 562708 w 4044556"/>
              <a:gd name="connsiteY4" fmla="*/ 30145 h 871039"/>
              <a:gd name="connsiteX0" fmla="*/ 562708 w 3542138"/>
              <a:gd name="connsiteY0" fmla="*/ 20097 h 860991"/>
              <a:gd name="connsiteX1" fmla="*/ 3542138 w 3542138"/>
              <a:gd name="connsiteY1" fmla="*/ 0 h 860991"/>
              <a:gd name="connsiteX2" fmla="*/ 2416723 w 3542138"/>
              <a:gd name="connsiteY2" fmla="*/ 860991 h 860991"/>
              <a:gd name="connsiteX3" fmla="*/ 0 w 3542138"/>
              <a:gd name="connsiteY3" fmla="*/ 860991 h 860991"/>
              <a:gd name="connsiteX4" fmla="*/ 562708 w 3542138"/>
              <a:gd name="connsiteY4" fmla="*/ 20097 h 860991"/>
              <a:gd name="connsiteX0" fmla="*/ 562708 w 3542138"/>
              <a:gd name="connsiteY0" fmla="*/ 20097 h 891136"/>
              <a:gd name="connsiteX1" fmla="*/ 3542138 w 3542138"/>
              <a:gd name="connsiteY1" fmla="*/ 0 h 891136"/>
              <a:gd name="connsiteX2" fmla="*/ 1843967 w 3542138"/>
              <a:gd name="connsiteY2" fmla="*/ 891136 h 891136"/>
              <a:gd name="connsiteX3" fmla="*/ 0 w 3542138"/>
              <a:gd name="connsiteY3" fmla="*/ 860991 h 891136"/>
              <a:gd name="connsiteX4" fmla="*/ 562708 w 3542138"/>
              <a:gd name="connsiteY4" fmla="*/ 20097 h 891136"/>
              <a:gd name="connsiteX0" fmla="*/ 191233 w 3542138"/>
              <a:gd name="connsiteY0" fmla="*/ 6249 h 891136"/>
              <a:gd name="connsiteX1" fmla="*/ 3542138 w 3542138"/>
              <a:gd name="connsiteY1" fmla="*/ 0 h 891136"/>
              <a:gd name="connsiteX2" fmla="*/ 1843967 w 3542138"/>
              <a:gd name="connsiteY2" fmla="*/ 891136 h 891136"/>
              <a:gd name="connsiteX3" fmla="*/ 0 w 3542138"/>
              <a:gd name="connsiteY3" fmla="*/ 860991 h 891136"/>
              <a:gd name="connsiteX4" fmla="*/ 191233 w 3542138"/>
              <a:gd name="connsiteY4" fmla="*/ 6249 h 89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2138" h="891136">
                <a:moveTo>
                  <a:pt x="191233" y="6249"/>
                </a:moveTo>
                <a:lnTo>
                  <a:pt x="3542138" y="0"/>
                </a:lnTo>
                <a:lnTo>
                  <a:pt x="1843967" y="891136"/>
                </a:lnTo>
                <a:lnTo>
                  <a:pt x="0" y="860991"/>
                </a:lnTo>
                <a:lnTo>
                  <a:pt x="191233" y="6249"/>
                </a:lnTo>
                <a:close/>
              </a:path>
            </a:pathLst>
          </a:cu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54" name="Rectangle 162">
            <a:extLst>
              <a:ext uri="{FF2B5EF4-FFF2-40B4-BE49-F238E27FC236}">
                <a16:creationId xmlns:a16="http://schemas.microsoft.com/office/drawing/2014/main" id="{C1CA5621-0658-49D5-95D8-54E9E34D5C96}"/>
              </a:ext>
            </a:extLst>
          </p:cNvPr>
          <p:cNvSpPr/>
          <p:nvPr/>
        </p:nvSpPr>
        <p:spPr>
          <a:xfrm>
            <a:off x="4409891" y="5867203"/>
            <a:ext cx="2979430" cy="289178"/>
          </a:xfrm>
          <a:custGeom>
            <a:avLst/>
            <a:gdLst>
              <a:gd name="connsiteX0" fmla="*/ 0 w 2547352"/>
              <a:gd name="connsiteY0" fmla="*/ 0 h 509298"/>
              <a:gd name="connsiteX1" fmla="*/ 2547352 w 2547352"/>
              <a:gd name="connsiteY1" fmla="*/ 0 h 509298"/>
              <a:gd name="connsiteX2" fmla="*/ 2547352 w 2547352"/>
              <a:gd name="connsiteY2" fmla="*/ 509298 h 509298"/>
              <a:gd name="connsiteX3" fmla="*/ 0 w 2547352"/>
              <a:gd name="connsiteY3" fmla="*/ 509298 h 509298"/>
              <a:gd name="connsiteX4" fmla="*/ 0 w 2547352"/>
              <a:gd name="connsiteY4" fmla="*/ 0 h 509298"/>
              <a:gd name="connsiteX0" fmla="*/ 0 w 2547352"/>
              <a:gd name="connsiteY0" fmla="*/ 0 h 871039"/>
              <a:gd name="connsiteX1" fmla="*/ 2547352 w 2547352"/>
              <a:gd name="connsiteY1" fmla="*/ 0 h 871039"/>
              <a:gd name="connsiteX2" fmla="*/ 919519 w 2547352"/>
              <a:gd name="connsiteY2" fmla="*/ 871039 h 871039"/>
              <a:gd name="connsiteX3" fmla="*/ 0 w 2547352"/>
              <a:gd name="connsiteY3" fmla="*/ 509298 h 871039"/>
              <a:gd name="connsiteX4" fmla="*/ 0 w 2547352"/>
              <a:gd name="connsiteY4" fmla="*/ 0 h 871039"/>
              <a:gd name="connsiteX0" fmla="*/ 1497204 w 4044556"/>
              <a:gd name="connsiteY0" fmla="*/ 0 h 871039"/>
              <a:gd name="connsiteX1" fmla="*/ 4044556 w 4044556"/>
              <a:gd name="connsiteY1" fmla="*/ 0 h 871039"/>
              <a:gd name="connsiteX2" fmla="*/ 2416723 w 4044556"/>
              <a:gd name="connsiteY2" fmla="*/ 871039 h 871039"/>
              <a:gd name="connsiteX3" fmla="*/ 0 w 4044556"/>
              <a:gd name="connsiteY3" fmla="*/ 871039 h 871039"/>
              <a:gd name="connsiteX4" fmla="*/ 1497204 w 4044556"/>
              <a:gd name="connsiteY4" fmla="*/ 0 h 871039"/>
              <a:gd name="connsiteX0" fmla="*/ 1477108 w 4044556"/>
              <a:gd name="connsiteY0" fmla="*/ 0 h 2096937"/>
              <a:gd name="connsiteX1" fmla="*/ 4044556 w 4044556"/>
              <a:gd name="connsiteY1" fmla="*/ 1225898 h 2096937"/>
              <a:gd name="connsiteX2" fmla="*/ 2416723 w 4044556"/>
              <a:gd name="connsiteY2" fmla="*/ 2096937 h 2096937"/>
              <a:gd name="connsiteX3" fmla="*/ 0 w 4044556"/>
              <a:gd name="connsiteY3" fmla="*/ 2096937 h 2096937"/>
              <a:gd name="connsiteX4" fmla="*/ 1477108 w 4044556"/>
              <a:gd name="connsiteY4" fmla="*/ 0 h 2096937"/>
              <a:gd name="connsiteX0" fmla="*/ 562708 w 4044556"/>
              <a:gd name="connsiteY0" fmla="*/ 30145 h 871039"/>
              <a:gd name="connsiteX1" fmla="*/ 4044556 w 4044556"/>
              <a:gd name="connsiteY1" fmla="*/ 0 h 871039"/>
              <a:gd name="connsiteX2" fmla="*/ 2416723 w 4044556"/>
              <a:gd name="connsiteY2" fmla="*/ 871039 h 871039"/>
              <a:gd name="connsiteX3" fmla="*/ 0 w 4044556"/>
              <a:gd name="connsiteY3" fmla="*/ 871039 h 871039"/>
              <a:gd name="connsiteX4" fmla="*/ 562708 w 4044556"/>
              <a:gd name="connsiteY4" fmla="*/ 30145 h 871039"/>
              <a:gd name="connsiteX0" fmla="*/ 562708 w 3542138"/>
              <a:gd name="connsiteY0" fmla="*/ 20097 h 860991"/>
              <a:gd name="connsiteX1" fmla="*/ 3542138 w 3542138"/>
              <a:gd name="connsiteY1" fmla="*/ 0 h 860991"/>
              <a:gd name="connsiteX2" fmla="*/ 2416723 w 3542138"/>
              <a:gd name="connsiteY2" fmla="*/ 860991 h 860991"/>
              <a:gd name="connsiteX3" fmla="*/ 0 w 3542138"/>
              <a:gd name="connsiteY3" fmla="*/ 860991 h 860991"/>
              <a:gd name="connsiteX4" fmla="*/ 562708 w 3542138"/>
              <a:gd name="connsiteY4" fmla="*/ 20097 h 860991"/>
              <a:gd name="connsiteX0" fmla="*/ 562708 w 3542138"/>
              <a:gd name="connsiteY0" fmla="*/ 20097 h 891136"/>
              <a:gd name="connsiteX1" fmla="*/ 3542138 w 3542138"/>
              <a:gd name="connsiteY1" fmla="*/ 0 h 891136"/>
              <a:gd name="connsiteX2" fmla="*/ 1843967 w 3542138"/>
              <a:gd name="connsiteY2" fmla="*/ 891136 h 891136"/>
              <a:gd name="connsiteX3" fmla="*/ 0 w 3542138"/>
              <a:gd name="connsiteY3" fmla="*/ 860991 h 891136"/>
              <a:gd name="connsiteX4" fmla="*/ 562708 w 3542138"/>
              <a:gd name="connsiteY4" fmla="*/ 20097 h 891136"/>
              <a:gd name="connsiteX0" fmla="*/ 562708 w 3542138"/>
              <a:gd name="connsiteY0" fmla="*/ 20097 h 871039"/>
              <a:gd name="connsiteX1" fmla="*/ 3542138 w 3542138"/>
              <a:gd name="connsiteY1" fmla="*/ 0 h 871039"/>
              <a:gd name="connsiteX2" fmla="*/ 3100011 w 3542138"/>
              <a:gd name="connsiteY2" fmla="*/ 871039 h 871039"/>
              <a:gd name="connsiteX3" fmla="*/ 0 w 3542138"/>
              <a:gd name="connsiteY3" fmla="*/ 860991 h 871039"/>
              <a:gd name="connsiteX4" fmla="*/ 562708 w 3542138"/>
              <a:gd name="connsiteY4" fmla="*/ 20097 h 871039"/>
              <a:gd name="connsiteX0" fmla="*/ 0 w 2979430"/>
              <a:gd name="connsiteY0" fmla="*/ 20097 h 891136"/>
              <a:gd name="connsiteX1" fmla="*/ 2979430 w 2979430"/>
              <a:gd name="connsiteY1" fmla="*/ 0 h 891136"/>
              <a:gd name="connsiteX2" fmla="*/ 2537303 w 2979430"/>
              <a:gd name="connsiteY2" fmla="*/ 871039 h 891136"/>
              <a:gd name="connsiteX3" fmla="*/ 1818752 w 2979430"/>
              <a:gd name="connsiteY3" fmla="*/ 891136 h 891136"/>
              <a:gd name="connsiteX4" fmla="*/ 0 w 2979430"/>
              <a:gd name="connsiteY4" fmla="*/ 20097 h 891136"/>
              <a:gd name="connsiteX0" fmla="*/ 0 w 2979430"/>
              <a:gd name="connsiteY0" fmla="*/ 20097 h 871039"/>
              <a:gd name="connsiteX1" fmla="*/ 2979430 w 2979430"/>
              <a:gd name="connsiteY1" fmla="*/ 0 h 871039"/>
              <a:gd name="connsiteX2" fmla="*/ 2537303 w 2979430"/>
              <a:gd name="connsiteY2" fmla="*/ 871039 h 871039"/>
              <a:gd name="connsiteX3" fmla="*/ 1868994 w 2979430"/>
              <a:gd name="connsiteY3" fmla="*/ 871039 h 871039"/>
              <a:gd name="connsiteX4" fmla="*/ 0 w 2979430"/>
              <a:gd name="connsiteY4" fmla="*/ 20097 h 871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9430" h="871039">
                <a:moveTo>
                  <a:pt x="0" y="20097"/>
                </a:moveTo>
                <a:lnTo>
                  <a:pt x="2979430" y="0"/>
                </a:lnTo>
                <a:lnTo>
                  <a:pt x="2537303" y="871039"/>
                </a:lnTo>
                <a:lnTo>
                  <a:pt x="1868994" y="871039"/>
                </a:lnTo>
                <a:lnTo>
                  <a:pt x="0" y="20097"/>
                </a:lnTo>
                <a:close/>
              </a:path>
            </a:pathLst>
          </a:custGeom>
          <a:solidFill>
            <a:schemeClr val="bg1">
              <a:lumMod val="65000"/>
              <a:alpha val="42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>
              <a:solidFill>
                <a:schemeClr val="tx2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337897A-3BD7-43A8-B87D-DCD2F49A32A9}"/>
              </a:ext>
            </a:extLst>
          </p:cNvPr>
          <p:cNvSpPr/>
          <p:nvPr/>
        </p:nvSpPr>
        <p:spPr>
          <a:xfrm>
            <a:off x="499696" y="3995637"/>
            <a:ext cx="3176968" cy="1854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2"/>
                </a:solidFill>
              </a:rPr>
              <a:t>Global Business Glossary is a meta data repository that contains globally harmonized data terms and definitions, standard KPIs, and standard reference data values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2"/>
                </a:solidFill>
              </a:rPr>
              <a:t>GBG is approved by </a:t>
            </a:r>
            <a:r>
              <a:rPr lang="en-US" sz="1000" dirty="0">
                <a:solidFill>
                  <a:schemeClr val="accent1"/>
                </a:solidFill>
              </a:rPr>
              <a:t>Global Data Fitness Council</a:t>
            </a:r>
            <a:r>
              <a:rPr lang="en-US" sz="1000" dirty="0">
                <a:solidFill>
                  <a:schemeClr val="tx2"/>
                </a:solidFill>
              </a:rPr>
              <a:t>, with representatives of all global functions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2"/>
                </a:solidFill>
              </a:rPr>
              <a:t>GBG is Published quarterly, it currently contains key data for global use (</a:t>
            </a:r>
            <a:r>
              <a:rPr lang="en-US" sz="1000" dirty="0" err="1">
                <a:solidFill>
                  <a:schemeClr val="tx2"/>
                </a:solidFill>
              </a:rPr>
              <a:t>ALEx</a:t>
            </a:r>
            <a:r>
              <a:rPr lang="en-US" sz="1000" dirty="0">
                <a:solidFill>
                  <a:schemeClr val="tx2"/>
                </a:solidFill>
              </a:rPr>
              <a:t>, </a:t>
            </a:r>
            <a:r>
              <a:rPr lang="en-US" sz="1000" dirty="0" err="1">
                <a:solidFill>
                  <a:schemeClr val="tx2"/>
                </a:solidFill>
              </a:rPr>
              <a:t>DataFy</a:t>
            </a:r>
            <a:r>
              <a:rPr lang="en-US" sz="1000" dirty="0">
                <a:solidFill>
                  <a:schemeClr val="tx2"/>
                </a:solidFill>
              </a:rPr>
              <a:t>, Aspire etc.)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2"/>
                </a:solidFill>
              </a:rPr>
              <a:t>OEs are participating in the working groups organized by business functions, and through the Data Governance Advisory Board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0397D3-1774-423B-B7F7-FDCF5B6B9821}"/>
              </a:ext>
            </a:extLst>
          </p:cNvPr>
          <p:cNvSpPr/>
          <p:nvPr/>
        </p:nvSpPr>
        <p:spPr>
          <a:xfrm>
            <a:off x="497381" y="3657771"/>
            <a:ext cx="3176968" cy="335526"/>
          </a:xfrm>
          <a:prstGeom prst="rect">
            <a:avLst/>
          </a:prstGeom>
          <a:solidFill>
            <a:schemeClr val="tx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22" tIns="36000" rIns="36022" bIns="36000" rtlCol="0" anchor="ctr"/>
          <a:lstStyle/>
          <a:p>
            <a:pPr marL="0" marR="0" lvl="0" indent="0" algn="ctr" defTabSz="121990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lianz Sans" panose="02000506030000020004" pitchFamily="2" charset="0"/>
                <a:ea typeface="Allianz Sans" panose="02000506030000020004" pitchFamily="2" charset="0"/>
                <a:cs typeface="+mn-cs"/>
                <a:sym typeface="Arial"/>
              </a:rPr>
              <a:t>Global Business Glossary (GBG)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D3752D0-5178-43C7-85FC-18E833F42B2A}"/>
              </a:ext>
            </a:extLst>
          </p:cNvPr>
          <p:cNvSpPr/>
          <p:nvPr/>
        </p:nvSpPr>
        <p:spPr>
          <a:xfrm>
            <a:off x="4341209" y="3995637"/>
            <a:ext cx="3144679" cy="18643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rgbClr val="FF7825"/>
                </a:solidFill>
              </a:rPr>
              <a:t>Enterprise Ontology </a:t>
            </a:r>
            <a:r>
              <a:rPr lang="en-US" sz="1000" dirty="0">
                <a:solidFill>
                  <a:schemeClr val="tx2"/>
                </a:solidFill>
              </a:rPr>
              <a:t>or </a:t>
            </a:r>
            <a:r>
              <a:rPr lang="en-US" sz="1000" dirty="0">
                <a:solidFill>
                  <a:srgbClr val="FF7825"/>
                </a:solidFill>
              </a:rPr>
              <a:t>Global data Model </a:t>
            </a:r>
            <a:r>
              <a:rPr lang="en-US" sz="1000" dirty="0">
                <a:solidFill>
                  <a:srgbClr val="00889A"/>
                </a:solidFill>
              </a:rPr>
              <a:t>is a meta data model that represents the business model, and in addition to data </a:t>
            </a:r>
            <a:r>
              <a:rPr lang="en-US" sz="1000" dirty="0">
                <a:solidFill>
                  <a:schemeClr val="tx2"/>
                </a:solidFill>
              </a:rPr>
              <a:t>contains the relationships between them (contract/customer, claims event/claim </a:t>
            </a:r>
            <a:r>
              <a:rPr lang="en-US" sz="1000" dirty="0" err="1">
                <a:solidFill>
                  <a:schemeClr val="tx2"/>
                </a:solidFill>
              </a:rPr>
              <a:t>etc</a:t>
            </a:r>
            <a:r>
              <a:rPr lang="en-US" sz="1000" dirty="0">
                <a:solidFill>
                  <a:schemeClr val="tx2"/>
                </a:solidFill>
              </a:rPr>
              <a:t>)</a:t>
            </a:r>
          </a:p>
          <a:p>
            <a:pPr marL="171450" indent="-171450" algn="l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2"/>
                </a:solidFill>
              </a:rPr>
              <a:t>GDM contains all data approved and published in GBG</a:t>
            </a:r>
          </a:p>
          <a:p>
            <a:pPr marL="171450" indent="-171450" algn="l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3A5C2D7-6027-4FA9-9236-88E47BDAD1EC}"/>
              </a:ext>
            </a:extLst>
          </p:cNvPr>
          <p:cNvSpPr/>
          <p:nvPr/>
        </p:nvSpPr>
        <p:spPr>
          <a:xfrm>
            <a:off x="4328884" y="3657771"/>
            <a:ext cx="3157004" cy="335526"/>
          </a:xfrm>
          <a:prstGeom prst="rect">
            <a:avLst/>
          </a:prstGeom>
          <a:solidFill>
            <a:schemeClr val="tx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22" tIns="36000" rIns="36022" bIns="36000" rtlCol="0" anchor="ctr"/>
          <a:lstStyle/>
          <a:p>
            <a:pPr marL="0" marR="0" lvl="0" indent="0" algn="ctr" defTabSz="121990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lianz Sans" panose="02000506030000020004" pitchFamily="2" charset="0"/>
                <a:ea typeface="Allianz Sans" panose="02000506030000020004" pitchFamily="2" charset="0"/>
                <a:cs typeface="+mn-cs"/>
                <a:sym typeface="Arial"/>
              </a:rPr>
              <a:t>Enterprise Ontology / Global Business Model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907583F-2896-408F-83F5-5ED8FDEF1897}"/>
              </a:ext>
            </a:extLst>
          </p:cNvPr>
          <p:cNvSpPr/>
          <p:nvPr/>
        </p:nvSpPr>
        <p:spPr>
          <a:xfrm>
            <a:off x="8069903" y="3995638"/>
            <a:ext cx="3851606" cy="1871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algn="l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2"/>
                </a:solidFill>
              </a:rPr>
              <a:t>Real Data from the OEs is onboarded to the </a:t>
            </a:r>
            <a:r>
              <a:rPr lang="en-US" sz="1000" dirty="0">
                <a:solidFill>
                  <a:srgbClr val="FF7825"/>
                </a:solidFill>
              </a:rPr>
              <a:t>Global data Platform (GDP), </a:t>
            </a:r>
            <a:r>
              <a:rPr lang="en-US" sz="1000" dirty="0">
                <a:solidFill>
                  <a:srgbClr val="00889A"/>
                </a:solidFill>
              </a:rPr>
              <a:t>harmonized across OEs and data </a:t>
            </a:r>
            <a:r>
              <a:rPr lang="en-US" sz="1000" dirty="0">
                <a:solidFill>
                  <a:schemeClr val="tx2"/>
                </a:solidFill>
              </a:rPr>
              <a:t>sources and stored in the harmonized data layer for further consumption</a:t>
            </a:r>
          </a:p>
          <a:p>
            <a:pPr marL="171450" indent="-171450" algn="l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2"/>
                </a:solidFill>
              </a:rPr>
              <a:t>ACM Claims MIS example: data is coming from 5 OEs, and 3 types of data sources, insurance, survey and telephony </a:t>
            </a:r>
          </a:p>
          <a:p>
            <a:pPr marL="171450" indent="-171450"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2"/>
                </a:solidFill>
              </a:rPr>
              <a:t>Data is harmonized with the help of Global Business Glossary (common definitions) and Enterprise Data Catalog (EDC) that contains local to global metadata mapping. </a:t>
            </a:r>
            <a:r>
              <a:rPr lang="en-US" sz="1000" dirty="0">
                <a:solidFill>
                  <a:srgbClr val="008B9E"/>
                </a:solidFill>
                <a:cs typeface="Arial"/>
              </a:rPr>
              <a:t>EDC is connected with Global Business Glossary to ensure globally harmonized definitions</a:t>
            </a:r>
            <a:endParaRPr lang="en-US" sz="1000" dirty="0">
              <a:solidFill>
                <a:schemeClr val="tx2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650EF7-E57F-4CCB-A460-DA7FA2E54F26}"/>
              </a:ext>
            </a:extLst>
          </p:cNvPr>
          <p:cNvSpPr/>
          <p:nvPr/>
        </p:nvSpPr>
        <p:spPr>
          <a:xfrm>
            <a:off x="8065411" y="3657771"/>
            <a:ext cx="3851605" cy="335526"/>
          </a:xfrm>
          <a:prstGeom prst="rect">
            <a:avLst/>
          </a:prstGeom>
          <a:solidFill>
            <a:schemeClr val="tx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22" tIns="36000" rIns="36022" bIns="36000" rtlCol="0" anchor="ctr"/>
          <a:lstStyle/>
          <a:p>
            <a:pPr marL="0" marR="0" lvl="0" indent="0" algn="ctr" defTabSz="121990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llianz Sans" panose="02000506030000020004" pitchFamily="2" charset="0"/>
                <a:ea typeface="Allianz Sans" panose="02000506030000020004" pitchFamily="2" charset="0"/>
                <a:cs typeface="+mn-cs"/>
                <a:sym typeface="Arial"/>
              </a:rPr>
              <a:t>Harmonized Data Layer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9E4818-347A-4323-A405-FA05654AD45E}"/>
              </a:ext>
            </a:extLst>
          </p:cNvPr>
          <p:cNvSpPr/>
          <p:nvPr/>
        </p:nvSpPr>
        <p:spPr>
          <a:xfrm>
            <a:off x="529361" y="5969862"/>
            <a:ext cx="11387655" cy="421328"/>
          </a:xfrm>
          <a:prstGeom prst="rect">
            <a:avLst/>
          </a:prstGeom>
          <a:solidFill>
            <a:srgbClr val="F4F2F2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de-DE" sz="1400" dirty="0">
              <a:solidFill>
                <a:schemeClr val="tx2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D4E577-D03E-44C6-B56B-9B703AFDD600}"/>
              </a:ext>
            </a:extLst>
          </p:cNvPr>
          <p:cNvSpPr/>
          <p:nvPr/>
        </p:nvSpPr>
        <p:spPr>
          <a:xfrm>
            <a:off x="972481" y="6088163"/>
            <a:ext cx="4892599" cy="23184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2186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u="none" strike="noStrike" kern="1200" cap="none" spc="0" normalizeH="0" baseline="0" noProof="0" dirty="0">
                <a:ln>
                  <a:noFill/>
                </a:ln>
                <a:solidFill>
                  <a:srgbClr val="FF7825"/>
                </a:solidFill>
                <a:effectLst/>
                <a:uLnTx/>
                <a:uFillTx/>
                <a:latin typeface="Arial"/>
                <a:ea typeface="Allianz Sans" panose="02000506030000020004" pitchFamily="2" charset="0"/>
                <a:cs typeface="+mn-cs"/>
              </a:rPr>
              <a:t>Once in Harmonized Data Layer, data can be consumed for multiple use cases</a:t>
            </a:r>
          </a:p>
          <a:p>
            <a:pPr marL="0" marR="0" lvl="0" indent="0" algn="l" defTabSz="12186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100" dirty="0">
              <a:solidFill>
                <a:srgbClr val="007D8C"/>
              </a:solidFill>
              <a:latin typeface="Arial"/>
              <a:ea typeface="Allianz Sans" panose="02000506030000020004" pitchFamily="2" charset="0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E9884634-0C58-45EE-9165-96E56AF3681B}"/>
              </a:ext>
            </a:extLst>
          </p:cNvPr>
          <p:cNvSpPr/>
          <p:nvPr/>
        </p:nvSpPr>
        <p:spPr>
          <a:xfrm rot="5400000">
            <a:off x="462852" y="6036372"/>
            <a:ext cx="421327" cy="28830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100"/>
              </a:spcBef>
              <a:spcAft>
                <a:spcPts val="100"/>
              </a:spcAft>
            </a:pPr>
            <a:endParaRPr 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75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33F8B8-EAE3-467D-ADF8-658CD22D27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4CBD64-C1D0-4B5D-9AA5-69D07F86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0BD57-070A-447C-A71C-146FC5DE88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814D5-4E50-45F4-AEEE-2CF42CBE2D1C}"/>
              </a:ext>
            </a:extLst>
          </p:cNvPr>
          <p:cNvSpPr txBox="1"/>
          <p:nvPr/>
        </p:nvSpPr>
        <p:spPr>
          <a:xfrm>
            <a:off x="6583384" y="1130300"/>
            <a:ext cx="4502431" cy="540838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b="1" i="1" dirty="0">
                <a:solidFill>
                  <a:schemeClr val="tx2"/>
                </a:solidFill>
              </a:rPr>
              <a:t>List of topics 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Local Harmonized Layer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OE Level Harmonization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OE Level Consumption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OE Level Ingestion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Global Harmonized Layer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Global level Harmonization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Global level Ingestion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>
                <a:solidFill>
                  <a:schemeClr val="tx2"/>
                </a:solidFill>
              </a:rPr>
              <a:t>Harmonized</a:t>
            </a:r>
            <a:r>
              <a:rPr lang="fr-FR" sz="1800" dirty="0">
                <a:solidFill>
                  <a:schemeClr val="tx2"/>
                </a:solidFill>
              </a:rPr>
              <a:t> Layer vs Data Vault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Model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Application to existing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Q&amp;A</a:t>
            </a:r>
          </a:p>
          <a:p>
            <a:endParaRPr lang="de-DE" sz="1800" dirty="0">
              <a:solidFill>
                <a:schemeClr val="tx2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A334481-31F5-4891-839A-746D26C13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934" y="2255943"/>
            <a:ext cx="5435626" cy="23477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8B853-E4D8-4042-99CB-01E562FF99D5}"/>
              </a:ext>
            </a:extLst>
          </p:cNvPr>
          <p:cNvSpPr txBox="1"/>
          <p:nvPr/>
        </p:nvSpPr>
        <p:spPr>
          <a:xfrm rot="20183136">
            <a:off x="219089" y="2026907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Illustration 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6262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79F8C9-903E-41B4-AE13-996223FF88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1BB182-BDBD-4489-84E7-224958F7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LOCAL </a:t>
            </a:r>
            <a:r>
              <a:rPr lang="fr-FR" dirty="0" err="1"/>
              <a:t>Harmonized</a:t>
            </a:r>
            <a:r>
              <a:rPr lang="fr-FR" dirty="0"/>
              <a:t> LAYER</a:t>
            </a:r>
            <a:br>
              <a:rPr lang="fr-FR" dirty="0"/>
            </a:br>
            <a:r>
              <a:rPr lang="fr-FR" dirty="0"/>
              <a:t>OE LEVEL HARMONIZATION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3E7CB-68E7-4916-8445-0158F14F3B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48F1729-701B-414B-98E0-21B9A9375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4" r="67406"/>
          <a:stretch/>
        </p:blipFill>
        <p:spPr bwMode="auto">
          <a:xfrm>
            <a:off x="1182103" y="1654628"/>
            <a:ext cx="4443633" cy="4275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50503-030C-4841-82B7-863ED84FD133}"/>
              </a:ext>
            </a:extLst>
          </p:cNvPr>
          <p:cNvSpPr txBox="1"/>
          <p:nvPr/>
        </p:nvSpPr>
        <p:spPr>
          <a:xfrm>
            <a:off x="6207624" y="1654628"/>
            <a:ext cx="5636033" cy="4377334"/>
          </a:xfrm>
          <a:prstGeom prst="rect">
            <a:avLst/>
          </a:prstGeom>
          <a:solidFill>
            <a:srgbClr val="EBE7DB"/>
          </a:solidFill>
          <a:ln>
            <a:solidFill>
              <a:srgbClr val="007D8C"/>
            </a:solidFill>
          </a:ln>
        </p:spPr>
        <p:txBody>
          <a:bodyPr vert="horz" wrap="square" lIns="72000" tIns="72000" rIns="72000" bIns="72000" rtlCol="0">
            <a:spAutoFit/>
          </a:bodyPr>
          <a:lstStyle/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Aligned Design principles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485" lvl="1" indent="-342900"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Each OE implementation of GDP should have one Harmonized layer which will consolidate all sources (ITMP &amp; non ITMP) of information. </a:t>
            </a:r>
            <a:endParaRPr lang="de-DE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485" lvl="1" indent="-342900"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Local Hubs &amp; links are a superset of the Global Hub &amp; Link model. </a:t>
            </a:r>
          </a:p>
          <a:p>
            <a:pPr marL="952485" lvl="1" indent="-342900"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The Global Hub &amp; link model is centrally owned (syn = defined) &amp; rollout out to all instances of GDP</a:t>
            </a:r>
            <a:endParaRPr lang="de-DE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485" lvl="1" indent="-342900"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Satellites can be implementation-specific 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by source, by type (GDPR relevant).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Outstanding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points / candidates </a:t>
            </a:r>
          </a:p>
          <a:p>
            <a:pPr marL="952485" lvl="1" indent="-342900">
              <a:buFont typeface="Wingdings" panose="05000000000000000000" pitchFamily="2" charset="2"/>
              <a:buChar char="Ø"/>
            </a:pP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How do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of an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attribute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accross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all satellites 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Virtual global satellite view should be created in the harmonized layer.</a:t>
            </a:r>
          </a:p>
          <a:p>
            <a:pPr marL="952485" lvl="1" indent="-342900">
              <a:buFont typeface="Wingdings" panose="05000000000000000000" pitchFamily="2" charset="2"/>
              <a:buChar char="Ø"/>
            </a:pPr>
            <a:endParaRPr lang="fr-FR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485" lvl="1" indent="-342900">
              <a:buFont typeface="Wingdings" panose="05000000000000000000" pitchFamily="2" charset="2"/>
              <a:buChar char="Ø"/>
            </a:pP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Define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specify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« 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Harmonized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data»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de-DE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GB" sz="1100" i="1" dirty="0">
                <a:latin typeface="Calibri" panose="020F0502020204030204" pitchFamily="34" charset="0"/>
                <a:cs typeface="Calibri" panose="020F0502020204030204" pitchFamily="34" charset="0"/>
              </a:rPr>
              <a:t>Linked to Governance re: definitions 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GB" sz="1100" i="1" dirty="0">
                <a:latin typeface="Calibri" panose="020F0502020204030204" pitchFamily="34" charset="0"/>
                <a:cs typeface="Calibri" panose="020F0502020204030204" pitchFamily="34" charset="0"/>
              </a:rPr>
              <a:t>Mapped to ref Data 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GB" sz="1100" i="1" dirty="0">
                <a:latin typeface="Calibri" panose="020F0502020204030204" pitchFamily="34" charset="0"/>
                <a:cs typeface="Calibri" panose="020F0502020204030204" pitchFamily="34" charset="0"/>
              </a:rPr>
              <a:t>Unique business keys 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GB" sz="1100" i="1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GB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81035" lvl="1" indent="-171450">
              <a:buFont typeface="Wingdings" panose="05000000000000000000" pitchFamily="2" charset="2"/>
              <a:buChar char="Ø"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Historization concept :</a:t>
            </a:r>
            <a:r>
              <a:rPr lang="de-DE" sz="11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de-DE" sz="11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depending on business needs</a:t>
            </a:r>
            <a:endParaRPr lang="de-DE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Load timestamp for technical validity (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gdp_load_ts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de-DE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In case of effectivity part of the key (mainly in         satellites and weak links)</a:t>
            </a:r>
            <a:endParaRPr lang="de-DE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Optional: </a:t>
            </a:r>
            <a:endParaRPr lang="de-DE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0620" lvl="2" indent="-171450">
              <a:buFont typeface="Arial" panose="020B0604020202020204" pitchFamily="34" charset="0"/>
              <a:buChar char="•"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Business validity (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Biz_eff_from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Biz_eff_to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de-DE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390620" lvl="2" indent="-171450">
              <a:buFont typeface="Arial" panose="020B0604020202020204" pitchFamily="34" charset="0"/>
              <a:buChar char="•"/>
            </a:pPr>
            <a:r>
              <a:rPr lang="de-DE" sz="1100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ource</a:t>
            </a: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 system validity</a:t>
            </a:r>
            <a:endParaRPr lang="de-DE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2AC0C-796F-42CA-B7EF-6DEBF1F9FE6F}"/>
              </a:ext>
            </a:extLst>
          </p:cNvPr>
          <p:cNvSpPr txBox="1"/>
          <p:nvPr/>
        </p:nvSpPr>
        <p:spPr>
          <a:xfrm rot="20183136">
            <a:off x="219089" y="2026907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Illustration 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016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79F8C9-903E-41B4-AE13-996223FF88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1BB182-BDBD-4489-84E7-224958F7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LOCAL </a:t>
            </a:r>
            <a:r>
              <a:rPr lang="fr-FR" dirty="0" err="1"/>
              <a:t>Harmonized</a:t>
            </a:r>
            <a:r>
              <a:rPr lang="fr-FR" dirty="0"/>
              <a:t> LAYER</a:t>
            </a:r>
            <a:br>
              <a:rPr lang="fr-FR" dirty="0"/>
            </a:br>
            <a:r>
              <a:rPr lang="fr-FR" dirty="0"/>
              <a:t>OE LEVEL CONSUMPTION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3E7CB-68E7-4916-8445-0158F14F3B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48F1729-701B-414B-98E0-21B9A9375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4" r="67406"/>
          <a:stretch/>
        </p:blipFill>
        <p:spPr bwMode="auto">
          <a:xfrm>
            <a:off x="1182103" y="1654628"/>
            <a:ext cx="4443633" cy="4275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50503-030C-4841-82B7-863ED84FD133}"/>
              </a:ext>
            </a:extLst>
          </p:cNvPr>
          <p:cNvSpPr txBox="1"/>
          <p:nvPr/>
        </p:nvSpPr>
        <p:spPr>
          <a:xfrm>
            <a:off x="6207624" y="1654628"/>
            <a:ext cx="5636033" cy="1668900"/>
          </a:xfrm>
          <a:prstGeom prst="rect">
            <a:avLst/>
          </a:prstGeom>
          <a:solidFill>
            <a:srgbClr val="EBE7DB"/>
          </a:solidFill>
          <a:ln>
            <a:solidFill>
              <a:srgbClr val="007D8C"/>
            </a:solidFill>
          </a:ln>
        </p:spPr>
        <p:txBody>
          <a:bodyPr vert="horz" wrap="square" lIns="72000" tIns="72000" rIns="72000" bIns="72000" rtlCol="0">
            <a:spAutoFit/>
          </a:bodyPr>
          <a:lstStyle/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Aligned Design principles </a:t>
            </a:r>
          </a:p>
          <a:p>
            <a:pPr marL="952485" lvl="1" indent="-342900"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To be </a:t>
            </a:r>
            <a:r>
              <a:rPr lang="en-US" sz="11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developped</a:t>
            </a:r>
            <a:endParaRPr lang="en-US" sz="11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Outstanding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points / candidates </a:t>
            </a:r>
          </a:p>
          <a:p>
            <a:pPr marL="952485" lvl="1" indent="-342900">
              <a:buFont typeface="Wingdings" panose="05000000000000000000" pitchFamily="2" charset="2"/>
              <a:buChar char="Ø"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Rows prioritization, aggregation, historization could be done in the consumption layer. But we should avoid business logic there and especially new KPI creation which aren’t exists in the harmonized layer ( way back should be provided then ) .</a:t>
            </a:r>
            <a:b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8DFF23-7D65-4ECC-B094-A5C1C0F44E58}"/>
              </a:ext>
            </a:extLst>
          </p:cNvPr>
          <p:cNvSpPr txBox="1"/>
          <p:nvPr/>
        </p:nvSpPr>
        <p:spPr>
          <a:xfrm rot="20183136">
            <a:off x="295031" y="2137725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Illustration 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5784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79F8C9-903E-41B4-AE13-996223FF88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1BB182-BDBD-4489-84E7-224958F7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LOCAL </a:t>
            </a:r>
            <a:r>
              <a:rPr lang="fr-FR" dirty="0" err="1"/>
              <a:t>Harmonized</a:t>
            </a:r>
            <a:r>
              <a:rPr lang="fr-FR" dirty="0"/>
              <a:t> LAYER</a:t>
            </a:r>
            <a:br>
              <a:rPr lang="fr-FR" dirty="0"/>
            </a:br>
            <a:r>
              <a:rPr lang="fr-FR" dirty="0"/>
              <a:t>OE LEVEL INGESTION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3E7CB-68E7-4916-8445-0158F14F3B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48F1729-701B-414B-98E0-21B9A9375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4" r="67406"/>
          <a:stretch/>
        </p:blipFill>
        <p:spPr bwMode="auto">
          <a:xfrm>
            <a:off x="1182103" y="1654628"/>
            <a:ext cx="4443633" cy="4275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E50503-030C-4841-82B7-863ED84FD133}"/>
              </a:ext>
            </a:extLst>
          </p:cNvPr>
          <p:cNvSpPr txBox="1"/>
          <p:nvPr/>
        </p:nvSpPr>
        <p:spPr>
          <a:xfrm>
            <a:off x="6207624" y="1654628"/>
            <a:ext cx="5636033" cy="1838177"/>
          </a:xfrm>
          <a:prstGeom prst="rect">
            <a:avLst/>
          </a:prstGeom>
          <a:solidFill>
            <a:srgbClr val="EBE7DB"/>
          </a:solidFill>
          <a:ln>
            <a:solidFill>
              <a:srgbClr val="007D8C"/>
            </a:solidFill>
          </a:ln>
        </p:spPr>
        <p:txBody>
          <a:bodyPr vert="horz" wrap="square" lIns="72000" tIns="72000" rIns="72000" bIns="72000" rtlCol="0">
            <a:spAutoFit/>
          </a:bodyPr>
          <a:lstStyle/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Aligned Design principles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485" lvl="1" indent="-342900">
              <a:buFont typeface="Wingdings" panose="05000000000000000000" pitchFamily="2" charset="2"/>
              <a:buChar char="ü"/>
            </a:pPr>
            <a:r>
              <a:rPr lang="en-US" sz="11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To be </a:t>
            </a:r>
            <a:r>
              <a:rPr lang="en-US" sz="11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developped</a:t>
            </a:r>
            <a:endParaRPr lang="en-US" sz="11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485" lvl="1" indent="-342900">
              <a:buFont typeface="Arial" panose="020B0604020202020204" pitchFamily="34" charset="0"/>
              <a:buChar char="•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Outstanding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points / candidates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fr-FR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ITMP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(ABS, One Marketing,…)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ingested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….</a:t>
            </a:r>
          </a:p>
          <a:p>
            <a:pPr lvl="1"/>
            <a:endParaRPr lang="fr-FR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non-ITMP sources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ingested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Common Ingestion Model (CIM)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6CBE9-1FBC-4A2E-BDB0-FFB3FDD0F162}"/>
              </a:ext>
            </a:extLst>
          </p:cNvPr>
          <p:cNvSpPr txBox="1"/>
          <p:nvPr/>
        </p:nvSpPr>
        <p:spPr>
          <a:xfrm rot="20183136">
            <a:off x="295031" y="2137725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Illustration 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8730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79F8C9-903E-41B4-AE13-996223FF88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1BB182-BDBD-4489-84E7-224958F7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GLOBAL HARMONIZED LAYER</a:t>
            </a:r>
            <a:br>
              <a:rPr lang="fr-FR" dirty="0"/>
            </a:br>
            <a:r>
              <a:rPr lang="fr-FR" dirty="0"/>
              <a:t>GLOBAL LEVEL HARMONIZATION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3E7CB-68E7-4916-8445-0158F14F3B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50503-030C-4841-82B7-863ED84FD133}"/>
              </a:ext>
            </a:extLst>
          </p:cNvPr>
          <p:cNvSpPr txBox="1"/>
          <p:nvPr/>
        </p:nvSpPr>
        <p:spPr>
          <a:xfrm>
            <a:off x="6207624" y="1654628"/>
            <a:ext cx="5636033" cy="1838177"/>
          </a:xfrm>
          <a:prstGeom prst="rect">
            <a:avLst/>
          </a:prstGeom>
          <a:solidFill>
            <a:srgbClr val="EBE7DB"/>
          </a:solidFill>
          <a:ln>
            <a:solidFill>
              <a:srgbClr val="007D8C"/>
            </a:solidFill>
          </a:ln>
        </p:spPr>
        <p:txBody>
          <a:bodyPr vert="horz" wrap="square" lIns="72000" tIns="72000" rIns="72000" bIns="72000" rtlCol="0">
            <a:spAutoFit/>
          </a:bodyPr>
          <a:lstStyle/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Aligned Design principles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485" lvl="1" indent="-342900"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The subset of data relevant for global use cases will be loaded into the Global Harmonized Layer from all OEs. </a:t>
            </a:r>
          </a:p>
          <a:p>
            <a:pPr marL="952485" lvl="1" indent="-342900">
              <a:buFont typeface="Wingdings" panose="05000000000000000000" pitchFamily="2" charset="2"/>
              <a:buChar char="ü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Global Hubs &amp; links are a subset of the Local Hub &amp; Link model. </a:t>
            </a:r>
          </a:p>
          <a:p>
            <a:pPr marL="952485" lvl="1" indent="-342900">
              <a:buFont typeface="Wingdings" panose="05000000000000000000" pitchFamily="2" charset="2"/>
              <a:buChar char="ü"/>
            </a:pP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Outstanding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points / candidates </a:t>
            </a:r>
          </a:p>
          <a:p>
            <a:pPr marL="952485" lvl="1" indent="-342900">
              <a:buFont typeface="Wingdings" panose="05000000000000000000" pitchFamily="2" charset="2"/>
              <a:buChar char="Ø"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Detail approach for federating the Data </a:t>
            </a:r>
          </a:p>
          <a:p>
            <a:pPr lvl="1"/>
            <a:endParaRPr lang="en-US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126842B-24DC-4180-9269-63FFA37B3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2" t="-4888" r="182" b="1353"/>
          <a:stretch/>
        </p:blipFill>
        <p:spPr bwMode="auto">
          <a:xfrm>
            <a:off x="346756" y="2303474"/>
            <a:ext cx="5149020" cy="237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5476E-05E2-47AC-9BFD-7827BD6ECA2F}"/>
              </a:ext>
            </a:extLst>
          </p:cNvPr>
          <p:cNvSpPr txBox="1"/>
          <p:nvPr/>
        </p:nvSpPr>
        <p:spPr>
          <a:xfrm rot="20183136">
            <a:off x="295031" y="2137725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Illustration 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1992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A38D7A-20D9-47DB-9036-0FE3A7CCE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18" r="48288" b="5265"/>
          <a:stretch/>
        </p:blipFill>
        <p:spPr>
          <a:xfrm>
            <a:off x="1172495" y="1934035"/>
            <a:ext cx="4736176" cy="37874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79F8C9-903E-41B4-AE13-996223FF88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1BB182-BDBD-4489-84E7-224958F7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GLOBAL HARMONIZED LAYER</a:t>
            </a:r>
            <a:br>
              <a:rPr lang="fr-FR" dirty="0"/>
            </a:br>
            <a:r>
              <a:rPr lang="fr-FR" dirty="0"/>
              <a:t>GLOBAL LEVEL INGESTION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3E7CB-68E7-4916-8445-0158F14F3B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50503-030C-4841-82B7-863ED84FD133}"/>
              </a:ext>
            </a:extLst>
          </p:cNvPr>
          <p:cNvSpPr txBox="1"/>
          <p:nvPr/>
        </p:nvSpPr>
        <p:spPr>
          <a:xfrm>
            <a:off x="6207624" y="1654628"/>
            <a:ext cx="5636033" cy="1499623"/>
          </a:xfrm>
          <a:prstGeom prst="rect">
            <a:avLst/>
          </a:prstGeom>
          <a:solidFill>
            <a:srgbClr val="EBE7DB"/>
          </a:solidFill>
          <a:ln>
            <a:solidFill>
              <a:srgbClr val="007D8C"/>
            </a:solidFill>
          </a:ln>
        </p:spPr>
        <p:txBody>
          <a:bodyPr vert="horz" wrap="square" lIns="72000" tIns="72000" rIns="72000" bIns="72000" rtlCol="0">
            <a:spAutoFit/>
          </a:bodyPr>
          <a:lstStyle/>
          <a:p>
            <a:pPr marL="171450" lvl="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Aligned Design principles </a:t>
            </a:r>
          </a:p>
          <a:p>
            <a:pPr lvl="1"/>
            <a:r>
              <a:rPr lang="en-US" sz="11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To be </a:t>
            </a:r>
            <a:r>
              <a:rPr lang="en-US" sz="11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developped</a:t>
            </a:r>
            <a:endParaRPr lang="en-US" sz="11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fr-FR" sz="1100" i="1" dirty="0" err="1">
                <a:latin typeface="Calibri" panose="020F0502020204030204" pitchFamily="34" charset="0"/>
                <a:cs typeface="Calibri" panose="020F0502020204030204" pitchFamily="34" charset="0"/>
              </a:rPr>
              <a:t>Outstanding</a:t>
            </a:r>
            <a:r>
              <a:rPr lang="fr-FR" sz="1100" i="1" dirty="0">
                <a:latin typeface="Calibri" panose="020F0502020204030204" pitchFamily="34" charset="0"/>
                <a:cs typeface="Calibri" panose="020F0502020204030204" pitchFamily="34" charset="0"/>
              </a:rPr>
              <a:t> points / candidates</a:t>
            </a:r>
          </a:p>
          <a:p>
            <a:pPr lvl="1"/>
            <a:r>
              <a:rPr lang="en-US" sz="11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To be </a:t>
            </a:r>
            <a:r>
              <a:rPr lang="en-US" sz="1100" dirty="0" err="1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developped</a:t>
            </a:r>
            <a:endParaRPr lang="en-US" sz="1100" dirty="0"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fr-FR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1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4CED8-090E-46A2-BF3F-DBA2A8798025}"/>
              </a:ext>
            </a:extLst>
          </p:cNvPr>
          <p:cNvSpPr txBox="1"/>
          <p:nvPr/>
        </p:nvSpPr>
        <p:spPr>
          <a:xfrm rot="20183136">
            <a:off x="295031" y="2137725"/>
            <a:ext cx="3256065" cy="422405"/>
          </a:xfrm>
          <a:prstGeom prst="rect">
            <a:avLst/>
          </a:prstGeom>
        </p:spPr>
        <p:txBody>
          <a:bodyPr vert="horz" wrap="square" lIns="72000" tIns="72000" rIns="72000" bIns="72000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Illustration to be adjusted</a:t>
            </a:r>
            <a:endParaRPr lang="de-DE" sz="1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69676988"/>
      </p:ext>
    </p:extLst>
  </p:cSld>
  <p:clrMapOvr>
    <a:masterClrMapping/>
  </p:clrMapOvr>
</p:sld>
</file>

<file path=ppt/theme/theme1.xml><?xml version="1.0" encoding="utf-8"?>
<a:theme xmlns:a="http://schemas.openxmlformats.org/drawingml/2006/main" name="Data Program - Template - 20190221">
  <a:themeElements>
    <a:clrScheme name="Data Office">
      <a:dk1>
        <a:srgbClr val="000000"/>
      </a:dk1>
      <a:lt1>
        <a:srgbClr val="FFFFFF"/>
      </a:lt1>
      <a:dk2>
        <a:srgbClr val="007D8C"/>
      </a:dk2>
      <a:lt2>
        <a:srgbClr val="CFE9EE"/>
      </a:lt2>
      <a:accent1>
        <a:srgbClr val="FA7825"/>
      </a:accent1>
      <a:accent2>
        <a:srgbClr val="EC7850"/>
      </a:accent2>
      <a:accent3>
        <a:srgbClr val="BC7C6F"/>
      </a:accent3>
      <a:accent4>
        <a:srgbClr val="717D83"/>
      </a:accent4>
      <a:accent5>
        <a:srgbClr val="FF934F"/>
      </a:accent5>
      <a:accent6>
        <a:srgbClr val="C0DDBD"/>
      </a:accent6>
      <a:hlink>
        <a:srgbClr val="003781"/>
      </a:hlink>
      <a:folHlink>
        <a:srgbClr val="5A3982"/>
      </a:folHlink>
    </a:clrScheme>
    <a:fontScheme name="Allianz_Arial_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2F2"/>
        </a:solidFill>
        <a:ln>
          <a:noFill/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Bef>
            <a:spcPts val="100"/>
          </a:spcBef>
          <a:spcAft>
            <a:spcPts val="100"/>
          </a:spcAft>
          <a:defRPr sz="1400" dirty="0">
            <a:solidFill>
              <a:schemeClr val="tx2"/>
            </a:solidFill>
          </a:defRPr>
        </a:defPPr>
      </a:lst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72000" tIns="72000" rIns="72000" bIns="72000" rtlCol="0">
        <a:spAutoFit/>
      </a:bodyPr>
      <a:lstStyle>
        <a:defPPr>
          <a:defRPr sz="1800" dirty="0" smtClean="0"/>
        </a:defPPr>
      </a:lstStyle>
    </a:txDef>
  </a:objectDefaults>
  <a:extraClrSchemeLst/>
  <a:custClrLst>
    <a:custClr name="rgb(90,83,96)">
      <a:srgbClr val="5A5360"/>
    </a:custClr>
    <a:custClr name="rgb(215,211,217)">
      <a:srgbClr val="D7D3D9"/>
    </a:custClr>
    <a:custClr name="rgb(90,57,130)">
      <a:srgbClr val="5A3982"/>
    </a:custClr>
    <a:custClr name="rgb(218,208,225)">
      <a:srgbClr val="DAD0E1"/>
    </a:custClr>
    <a:custClr name="rgb(91,93,48)">
      <a:srgbClr val="5B5D30"/>
    </a:custClr>
    <a:custClr name="rgb(212,213,200)">
      <a:srgbClr val="D4D5C8"/>
    </a:custClr>
    <a:custClr name="rgb(64,125,113)">
      <a:srgbClr val="407D71"/>
    </a:custClr>
    <a:custClr name="rgb(195,216,212)">
      <a:srgbClr val="C3D8D4"/>
    </a:custClr>
    <a:custClr name="rgb(73,100,140)">
      <a:srgbClr val="49648C"/>
    </a:custClr>
    <a:custClr name="rgb(202,212,222)">
      <a:srgbClr val="CAD4DE"/>
    </a:custClr>
    <a:custClr name="rgb(183,30,63)">
      <a:srgbClr val="B71E3F"/>
    </a:custClr>
    <a:custClr name="rgb(241,200,208)">
      <a:srgbClr val="F1C8D0"/>
    </a:custClr>
    <a:custClr name="rgb(0,125,140)">
      <a:srgbClr val="007D8C"/>
    </a:custClr>
    <a:custClr name="rgb(177,218,221)">
      <a:srgbClr val="B1DADD"/>
    </a:custClr>
    <a:custClr name="rgb(192,221,189)">
      <a:srgbClr val="C0DDBD"/>
    </a:custClr>
    <a:custClr name="rgb(223,238,222)">
      <a:srgbClr val="DFEEDE"/>
    </a:custClr>
    <a:custClr name="rgb(239,246,238)">
      <a:srgbClr val="EFF6EE"/>
    </a:custClr>
    <a:custClr name="rgb(234,207,192)">
      <a:srgbClr val="EACFC0"/>
    </a:custClr>
    <a:custClr name="rgb(243,229,223)">
      <a:srgbClr val="F3E5DF"/>
    </a:custClr>
    <a:custClr name="rgb(249,242,239)">
      <a:srgbClr val="F9F2EF"/>
    </a:custClr>
    <a:custClr name="rgb(212,205,205)">
      <a:srgbClr val="D4CDCD"/>
    </a:custClr>
    <a:custClr name="rgb(239,232,230)">
      <a:srgbClr val="EFE8E6"/>
    </a:custClr>
    <a:custClr name="rgb(248,244,242)">
      <a:srgbClr val="F8F4F2"/>
    </a:custClr>
    <a:custClr name="rgb(207,233,238)">
      <a:srgbClr val="CFE9EE"/>
    </a:custClr>
    <a:custClr name="rgb(230,244,246)">
      <a:srgbClr val="E6F4F6"/>
    </a:custClr>
    <a:custClr name="rgb(241,249,250)">
      <a:srgbClr val="F1F9FA"/>
    </a:custClr>
    <a:custClr name="rgb(235,225,191)">
      <a:srgbClr val="EBE1BF"/>
    </a:custClr>
    <a:custClr name="rgb(245,240,224)">
      <a:srgbClr val="F5F0E0"/>
    </a:custClr>
    <a:custClr name="rgb(250,247,239)">
      <a:srgbClr val="FAF7EF"/>
    </a:custClr>
    <a:custClr name="rgb(0,55,129)">
      <a:srgbClr val="003781"/>
    </a:custClr>
    <a:custClr name="rgb(238,204,213)">
      <a:srgbClr val="EECCD5"/>
    </a:custClr>
    <a:custClr name="rgb(246,229,234)">
      <a:srgbClr val="F6E5EA"/>
    </a:custClr>
    <a:custClr name="rgb(251,242,244)">
      <a:srgbClr val="FBF2F4"/>
    </a:custClr>
    <a:custClr name="rgb(219,211,189)">
      <a:srgbClr val="DBD3BD"/>
    </a:custClr>
    <a:custClr name="rgb(235,231,219)">
      <a:srgbClr val="EBE7DB"/>
    </a:custClr>
    <a:custClr name="rgb(245,243,237)">
      <a:srgbClr val="F5F3ED"/>
    </a:custClr>
    <a:custClr name="rgb(204,221,97)">
      <a:srgbClr val="CCDD61"/>
    </a:custClr>
    <a:custClr name="rgb(227,235,175)">
      <a:srgbClr val="E3EBAF"/>
    </a:custClr>
    <a:custClr name="rgb(150,220,250)">
      <a:srgbClr val="96DCFA"/>
    </a:custClr>
    <a:custClr name="rgb(193,235,251)">
      <a:srgbClr val="C1EBFB"/>
    </a:custClr>
    <a:custClr name="rgb(138,103,156)">
      <a:srgbClr val="8A679C"/>
    </a:custClr>
    <a:custClr name="rgb(225,207,234)">
      <a:srgbClr val="E1CFEA"/>
    </a:custClr>
    <a:custClr name="rgb(228,0,58)">
      <a:srgbClr val="E4003A"/>
    </a:custClr>
    <a:custClr name="rgb(247,199,195)">
      <a:srgbClr val="F7C7C3"/>
    </a:custClr>
    <a:custClr name="rgb(127,228,224)">
      <a:srgbClr val="7FE4E0"/>
    </a:custClr>
    <a:custClr name="rgb(195,232,231)">
      <a:srgbClr val="C3E8E7"/>
    </a:custClr>
    <a:custClr name="rgb(253,210,92)">
      <a:srgbClr val="FDD25C"/>
    </a:custClr>
    <a:custClr name="rgb(255,232,176)">
      <a:srgbClr val="FFE8B0"/>
    </a:custClr>
    <a:custClr name="rgb(255,147,79)">
      <a:srgbClr val="FF934F"/>
    </a:custClr>
    <a:custClr name="rgb(247,202,171)">
      <a:srgbClr val="F7CAAB"/>
    </a:custClr>
  </a:custClrLst>
</a:theme>
</file>

<file path=ppt/theme/theme2.xml><?xml version="1.0" encoding="utf-8"?>
<a:theme xmlns:a="http://schemas.openxmlformats.org/drawingml/2006/main" name="1_AZ_Global_Master_June_2017">
  <a:themeElements>
    <a:clrScheme name="AZ_PPT_GLOBAL_DESIGNFARBEN">
      <a:dk1>
        <a:srgbClr val="000000"/>
      </a:dk1>
      <a:lt1>
        <a:srgbClr val="FFFFFF"/>
      </a:lt1>
      <a:dk2>
        <a:srgbClr val="49648C"/>
      </a:dk2>
      <a:lt2>
        <a:srgbClr val="D4CDCD"/>
      </a:lt2>
      <a:accent1>
        <a:srgbClr val="96DCFA"/>
      </a:accent1>
      <a:accent2>
        <a:srgbClr val="CCDD61"/>
      </a:accent2>
      <a:accent3>
        <a:srgbClr val="EECCD5"/>
      </a:accent3>
      <a:accent4>
        <a:srgbClr val="FDD25C"/>
      </a:accent4>
      <a:accent5>
        <a:srgbClr val="FF934F"/>
      </a:accent5>
      <a:accent6>
        <a:srgbClr val="C0DDBD"/>
      </a:accent6>
      <a:hlink>
        <a:srgbClr val="003781"/>
      </a:hlink>
      <a:folHlink>
        <a:srgbClr val="5A3982"/>
      </a:folHlink>
    </a:clrScheme>
    <a:fontScheme name="Allianz_Arial_20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4F2F2"/>
        </a:solidFill>
        <a:ln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Bef>
            <a:spcPts val="100"/>
          </a:spcBef>
          <a:spcAft>
            <a:spcPts val="100"/>
          </a:spcAft>
          <a:defRPr sz="1400" dirty="0" smtClean="0"/>
        </a:defPPr>
      </a:lstStyle>
    </a:spDef>
    <a:txDef>
      <a:spPr/>
      <a:bodyPr vert="horz" wrap="square" lIns="72000" tIns="72000" rIns="72000" bIns="72000" rtlCol="0">
        <a:spAutoFit/>
      </a:bodyPr>
      <a:lstStyle>
        <a:defPPr>
          <a:defRPr sz="1800" dirty="0" smtClean="0"/>
        </a:defPPr>
      </a:lstStyle>
    </a:txDef>
  </a:objectDefaults>
  <a:extraClrSchemeLst/>
  <a:custClrLst>
    <a:custClr name="rgb(90,83,96)">
      <a:srgbClr val="5A5360"/>
    </a:custClr>
    <a:custClr name="rgb(215,211,217)">
      <a:srgbClr val="D7D3D9"/>
    </a:custClr>
    <a:custClr name="rgb(90,57,130)">
      <a:srgbClr val="5A3982"/>
    </a:custClr>
    <a:custClr name="rgb(218,208,225)">
      <a:srgbClr val="DAD0E1"/>
    </a:custClr>
    <a:custClr name="rgb(91,93,48)">
      <a:srgbClr val="5B5D30"/>
    </a:custClr>
    <a:custClr name="rgb(212,213,200)">
      <a:srgbClr val="D4D5C8"/>
    </a:custClr>
    <a:custClr name="rgb(64,125,113)">
      <a:srgbClr val="407D71"/>
    </a:custClr>
    <a:custClr name="rgb(195,216,212)">
      <a:srgbClr val="C3D8D4"/>
    </a:custClr>
    <a:custClr name="rgb(73,100,140)">
      <a:srgbClr val="49648C"/>
    </a:custClr>
    <a:custClr name="rgb(202,212,222)">
      <a:srgbClr val="CAD4DE"/>
    </a:custClr>
    <a:custClr name="rgb(183,30,63)">
      <a:srgbClr val="B71E3F"/>
    </a:custClr>
    <a:custClr name="rgb(241,200,208)">
      <a:srgbClr val="F1C8D0"/>
    </a:custClr>
    <a:custClr name="rgb(0,125,140)">
      <a:srgbClr val="007D8C"/>
    </a:custClr>
    <a:custClr name="rgb(177,218,221)">
      <a:srgbClr val="B1DADD"/>
    </a:custClr>
    <a:custClr name="rgb(192,221,189)">
      <a:srgbClr val="C0DDBD"/>
    </a:custClr>
    <a:custClr name="rgb(223,238,222)">
      <a:srgbClr val="DFEEDE"/>
    </a:custClr>
    <a:custClr name="rgb(239,246,238)">
      <a:srgbClr val="EFF6EE"/>
    </a:custClr>
    <a:custClr name="rgb(234,207,192)">
      <a:srgbClr val="EACFC0"/>
    </a:custClr>
    <a:custClr name="rgb(243,229,223)">
      <a:srgbClr val="F3E5DF"/>
    </a:custClr>
    <a:custClr name="rgb(249,242,239)">
      <a:srgbClr val="F9F2EF"/>
    </a:custClr>
    <a:custClr name="rgb(212,205,205)">
      <a:srgbClr val="D4CDCD"/>
    </a:custClr>
    <a:custClr name="rgb(239,232,230)">
      <a:srgbClr val="EFE8E6"/>
    </a:custClr>
    <a:custClr name="rgb(248,244,242)">
      <a:srgbClr val="F8F4F2"/>
    </a:custClr>
    <a:custClr name="rgb(207,233,238)">
      <a:srgbClr val="CFE9EE"/>
    </a:custClr>
    <a:custClr name="rgb(230,244,246)">
      <a:srgbClr val="E6F4F6"/>
    </a:custClr>
    <a:custClr name="rgb(241,249,250)">
      <a:srgbClr val="F1F9FA"/>
    </a:custClr>
    <a:custClr name="rgb(235,225,191)">
      <a:srgbClr val="EBE1BF"/>
    </a:custClr>
    <a:custClr name="rgb(245,240,224)">
      <a:srgbClr val="F5F0E0"/>
    </a:custClr>
    <a:custClr name="rgb(250,247,239)">
      <a:srgbClr val="FAF7EF"/>
    </a:custClr>
    <a:custClr name="rgb(0,55,129)">
      <a:srgbClr val="003781"/>
    </a:custClr>
    <a:custClr name="rgb(238,204,213)">
      <a:srgbClr val="EECCD5"/>
    </a:custClr>
    <a:custClr name="rgb(246,229,234)">
      <a:srgbClr val="F6E5EA"/>
    </a:custClr>
    <a:custClr name="rgb(251,242,244)">
      <a:srgbClr val="FBF2F4"/>
    </a:custClr>
    <a:custClr name="rgb(219,211,189)">
      <a:srgbClr val="DBD3BD"/>
    </a:custClr>
    <a:custClr name="rgb(235,231,219)">
      <a:srgbClr val="EBE7DB"/>
    </a:custClr>
    <a:custClr name="rgb(245,243,237)">
      <a:srgbClr val="F5F3ED"/>
    </a:custClr>
    <a:custClr name="rgb(204,221,97)">
      <a:srgbClr val="CCDD61"/>
    </a:custClr>
    <a:custClr name="rgb(227,235,175)">
      <a:srgbClr val="E3EBAF"/>
    </a:custClr>
    <a:custClr name="rgb(150,220,250)">
      <a:srgbClr val="96DCFA"/>
    </a:custClr>
    <a:custClr name="rgb(193,235,251)">
      <a:srgbClr val="C1EBFB"/>
    </a:custClr>
    <a:custClr name="rgb(138,103,156)">
      <a:srgbClr val="8A679C"/>
    </a:custClr>
    <a:custClr name="rgb(225,207,234)">
      <a:srgbClr val="E1CFEA"/>
    </a:custClr>
    <a:custClr name="rgb(228,0,58)">
      <a:srgbClr val="E4003A"/>
    </a:custClr>
    <a:custClr name="rgb(247,199,195)">
      <a:srgbClr val="F7C7C3"/>
    </a:custClr>
    <a:custClr name="rgb(127,228,224)">
      <a:srgbClr val="7FE4E0"/>
    </a:custClr>
    <a:custClr name="rgb(195,232,231)">
      <a:srgbClr val="C3E8E7"/>
    </a:custClr>
    <a:custClr name="rgb(253,210,92)">
      <a:srgbClr val="FDD25C"/>
    </a:custClr>
    <a:custClr name="rgb(255,232,176)">
      <a:srgbClr val="FFE8B0"/>
    </a:custClr>
    <a:custClr name="rgb(255,147,79)">
      <a:srgbClr val="FF934F"/>
    </a:custClr>
    <a:custClr name="rgb(247,202,171)">
      <a:srgbClr val="F7CAAB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19e0966f-40cc-446e-a248-c10a673782a7" Revision="1" Stencil="System.MyShapes" StencilVersion="1.0"/>
</Contro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5E4B0BEFD87C41BA113B14C26B64B4" ma:contentTypeVersion="12" ma:contentTypeDescription="Create a new document." ma:contentTypeScope="" ma:versionID="ddef53ca534d417a4212507de81071ba">
  <xsd:schema xmlns:xsd="http://www.w3.org/2001/XMLSchema" xmlns:xs="http://www.w3.org/2001/XMLSchema" xmlns:p="http://schemas.microsoft.com/office/2006/metadata/properties" xmlns:ns3="5d61e9a6-148d-46ad-9149-2d6a0d21cebc" xmlns:ns4="9c35395b-e673-4e76-86bd-da9fb75605b5" targetNamespace="http://schemas.microsoft.com/office/2006/metadata/properties" ma:root="true" ma:fieldsID="4f04b991f9546ae4155c645b0780d6af" ns3:_="" ns4:_="">
    <xsd:import namespace="5d61e9a6-148d-46ad-9149-2d6a0d21cebc"/>
    <xsd:import namespace="9c35395b-e673-4e76-86bd-da9fb75605b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61e9a6-148d-46ad-9149-2d6a0d21ce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35395b-e673-4e76-86bd-da9fb7560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BEEE760-A749-4D9C-9616-2E99CD4C6B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3225FD-C76F-4B0A-80B4-9CE389B8141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A3C1FEF5-A359-445E-8964-2E45C5B42E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61e9a6-148d-46ad-9149-2d6a0d21cebc"/>
    <ds:schemaRef ds:uri="9c35395b-e673-4e76-86bd-da9fb75605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CB0CF5B-1C59-4CD6-9156-0DAD1D4B2BE2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9c35395b-e673-4e76-86bd-da9fb75605b5"/>
    <ds:schemaRef ds:uri="http://schemas.microsoft.com/office/2006/documentManagement/types"/>
    <ds:schemaRef ds:uri="5d61e9a6-148d-46ad-9149-2d6a0d21ceb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 Program - Template - 20190221</Template>
  <TotalTime>0</TotalTime>
  <Words>3305</Words>
  <Application>Microsoft Office PowerPoint</Application>
  <PresentationFormat>Custom</PresentationFormat>
  <Paragraphs>534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 Unicode MS</vt:lpstr>
      <vt:lpstr>Allianz Sans</vt:lpstr>
      <vt:lpstr>Arial</vt:lpstr>
      <vt:lpstr>Calibri</vt:lpstr>
      <vt:lpstr>Calibri Light</vt:lpstr>
      <vt:lpstr>Symbol</vt:lpstr>
      <vt:lpstr>Wingdings</vt:lpstr>
      <vt:lpstr>Data Program - Template - 20190221</vt:lpstr>
      <vt:lpstr>1_AZ_Global_Master_June_2017</vt:lpstr>
      <vt:lpstr>Office Theme</vt:lpstr>
      <vt:lpstr>Data architecture HARMONIZED LAYER DESIGN &amp; USAGE </vt:lpstr>
      <vt:lpstr>PowerPoint Presentation</vt:lpstr>
      <vt:lpstr>global data harmonization @ 4 levels driven by harmonization on business level</vt:lpstr>
      <vt:lpstr>Overview</vt:lpstr>
      <vt:lpstr>LOCAL Harmonized LAYER OE LEVEL HARMONIZATION</vt:lpstr>
      <vt:lpstr>LOCAL Harmonized LAYER OE LEVEL CONSUMPTION</vt:lpstr>
      <vt:lpstr>LOCAL Harmonized LAYER OE LEVEL INGESTION</vt:lpstr>
      <vt:lpstr>GLOBAL HARMONIZED LAYER GLOBAL LEVEL HARMONIZATION</vt:lpstr>
      <vt:lpstr>GLOBAL HARMONIZED LAYER GLOBAL LEVEL INGESTION</vt:lpstr>
      <vt:lpstr>HARMONIZED LAYER VS DATA VAULT 2.0 SIMILARITIES &amp; DIFFERENCES</vt:lpstr>
      <vt:lpstr>MODEL GOVERNANCE </vt:lpstr>
      <vt:lpstr>Implications for running projets</vt:lpstr>
      <vt:lpstr>OPEN QUESTIONS</vt:lpstr>
      <vt:lpstr>PowerPoint Presentation</vt:lpstr>
      <vt:lpstr>PowerPoint Presentation</vt:lpstr>
      <vt:lpstr>PowerPoint Presentation</vt:lpstr>
      <vt:lpstr>global data harmonization established at 4 levels driven by business needs</vt:lpstr>
      <vt:lpstr>HARMONIZATION PROCESS FOR DATA STACK ACROSS GROUP &amp; OEs</vt:lpstr>
      <vt:lpstr>Harmonising Data for Global Solutions OVERVIEW OF DESIGN PRINCIPLES</vt:lpstr>
      <vt:lpstr>Harmonising Data for Global Solutions TaSKS FOR EXTENDING TO NEW USE CASES</vt:lpstr>
      <vt:lpstr>PowerPoint Presentation</vt:lpstr>
      <vt:lpstr>Responsibilities in the data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Data office overview  Master deck</dc:title>
  <dc:creator/>
  <cp:lastModifiedBy/>
  <cp:revision>397</cp:revision>
  <dcterms:created xsi:type="dcterms:W3CDTF">2019-12-09T10:32:23Z</dcterms:created>
  <dcterms:modified xsi:type="dcterms:W3CDTF">2021-09-17T06:09:56Z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0x010100E55E4B0BEFD87C41BA113B14C26B64B4</vt:lpwstr>
  </property>
  <property fmtid="{D5CDD505-2E9C-101B-9397-08002B2CF9AE}" pid="4" name="_AdHocReviewCycleID">
    <vt:i4>685221798</vt:i4>
  </property>
  <property fmtid="{D5CDD505-2E9C-101B-9397-08002B2CF9AE}" pid="5" name="_NewReviewCycle">
    <vt:lpwstr/>
  </property>
  <property fmtid="{D5CDD505-2E9C-101B-9397-08002B2CF9AE}" pid="6" name="_PreviousAdHocReviewCycleID">
    <vt:i4>1513127717</vt:i4>
  </property>
  <property fmtid="{D5CDD505-2E9C-101B-9397-08002B2CF9AE}" pid="7" name="MSIP_Label_863bc15e-e7bf-41c1-bdb3-03882d8a2e2c_Enabled">
    <vt:lpwstr>true</vt:lpwstr>
  </property>
  <property fmtid="{D5CDD505-2E9C-101B-9397-08002B2CF9AE}" pid="8" name="MSIP_Label_863bc15e-e7bf-41c1-bdb3-03882d8a2e2c_SetDate">
    <vt:lpwstr>2021-09-17T06:09:56Z</vt:lpwstr>
  </property>
  <property fmtid="{D5CDD505-2E9C-101B-9397-08002B2CF9AE}" pid="9" name="MSIP_Label_863bc15e-e7bf-41c1-bdb3-03882d8a2e2c_Method">
    <vt:lpwstr>Privileged</vt:lpwstr>
  </property>
  <property fmtid="{D5CDD505-2E9C-101B-9397-08002B2CF9AE}" pid="10" name="MSIP_Label_863bc15e-e7bf-41c1-bdb3-03882d8a2e2c_Name">
    <vt:lpwstr>863bc15e-e7bf-41c1-bdb3-03882d8a2e2c</vt:lpwstr>
  </property>
  <property fmtid="{D5CDD505-2E9C-101B-9397-08002B2CF9AE}" pid="11" name="MSIP_Label_863bc15e-e7bf-41c1-bdb3-03882d8a2e2c_SiteId">
    <vt:lpwstr>6e06e42d-6925-47c6-b9e7-9581c7ca302a</vt:lpwstr>
  </property>
  <property fmtid="{D5CDD505-2E9C-101B-9397-08002B2CF9AE}" pid="12" name="MSIP_Label_863bc15e-e7bf-41c1-bdb3-03882d8a2e2c_ActionId">
    <vt:lpwstr>23ebe0a8-b809-4016-9b96-e4bf1877072d</vt:lpwstr>
  </property>
  <property fmtid="{D5CDD505-2E9C-101B-9397-08002B2CF9AE}" pid="13" name="MSIP_Label_863bc15e-e7bf-41c1-bdb3-03882d8a2e2c_ContentBits">
    <vt:lpwstr>1</vt:lpwstr>
  </property>
</Properties>
</file>